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308" r:id="rId2"/>
    <p:sldId id="309" r:id="rId3"/>
    <p:sldId id="310" r:id="rId4"/>
    <p:sldId id="311" r:id="rId5"/>
    <p:sldId id="312" r:id="rId6"/>
    <p:sldId id="257" r:id="rId7"/>
    <p:sldId id="305" r:id="rId8"/>
    <p:sldId id="261" r:id="rId9"/>
    <p:sldId id="262" r:id="rId10"/>
    <p:sldId id="304" r:id="rId11"/>
    <p:sldId id="263" r:id="rId12"/>
    <p:sldId id="303" r:id="rId13"/>
    <p:sldId id="264" r:id="rId14"/>
    <p:sldId id="265" r:id="rId15"/>
    <p:sldId id="306" r:id="rId16"/>
    <p:sldId id="268" r:id="rId17"/>
    <p:sldId id="271" r:id="rId18"/>
    <p:sldId id="273" r:id="rId19"/>
    <p:sldId id="274" r:id="rId20"/>
    <p:sldId id="276" r:id="rId21"/>
    <p:sldId id="279" r:id="rId22"/>
    <p:sldId id="282" r:id="rId23"/>
    <p:sldId id="283" r:id="rId24"/>
    <p:sldId id="287" r:id="rId25"/>
    <p:sldId id="307" r:id="rId26"/>
    <p:sldId id="292" r:id="rId27"/>
    <p:sldId id="294" r:id="rId28"/>
    <p:sldId id="31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61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s dijagonalno zaobljenim kuto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Uredite stil podnaslova matrice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6A8CBA6-D9ED-4E3C-A09A-AAF124641E50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11" name="Rezervirano mjesto broja slajda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C3A7750-18A5-4FAB-8405-FD157BAE050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zervirano mjesto podnožja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A8CBA6-D9ED-4E3C-A09A-AAF124641E50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3A7750-18A5-4FAB-8405-FD157BAE05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A8CBA6-D9ED-4E3C-A09A-AAF124641E50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3A7750-18A5-4FAB-8405-FD157BAE05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CBA6-D9ED-4E3C-A09A-AAF124641E50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A7750-18A5-4FAB-8405-FD157BAE05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A8CBA6-D9ED-4E3C-A09A-AAF124641E50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3A7750-18A5-4FAB-8405-FD157BAE05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8" name="Rezervirano mjesto datuma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6A8CBA6-D9ED-4E3C-A09A-AAF124641E50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C3A7750-18A5-4FAB-8405-FD157BAE050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A8CBA6-D9ED-4E3C-A09A-AAF124641E50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C3A7750-18A5-4FAB-8405-FD157BAE050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ravokutni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avokutni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A8CBA6-D9ED-4E3C-A09A-AAF124641E50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C3A7750-18A5-4FAB-8405-FD157BAE05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A8CBA6-D9ED-4E3C-A09A-AAF124641E50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3A7750-18A5-4FAB-8405-FD157BAE050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ravokutni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A8CBA6-D9ED-4E3C-A09A-AAF124641E50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3A7750-18A5-4FAB-8405-FD157BAE05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9" name="Rezervirano mjesto datuma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6A8CBA6-D9ED-4E3C-A09A-AAF124641E50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10" name="Rezervirano mjesto broja slajda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C3A7750-18A5-4FAB-8405-FD157BAE050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zervirano mjesto podnožja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13" name="Rezervirano mjesto slike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hr-H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Kliknite ikonu da biste dodali  sliku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zervirano mjesto datuma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6A8CBA6-D9ED-4E3C-A09A-AAF124641E50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C3A7750-18A5-4FAB-8405-FD157BAE050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s dijagonalno zaobljenim kuto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B6A8CBA6-D9ED-4E3C-A09A-AAF124641E50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AC3A7750-18A5-4FAB-8405-FD157BAE0508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hr.wikipedia.org/wiki/1582" TargetMode="Externa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hr.wikipedia.org/wiki/1556" TargetMode="Externa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3265432"/>
          </a:xfrm>
        </p:spPr>
        <p:txBody>
          <a:bodyPr>
            <a:normAutofit fontScale="90000"/>
          </a:bodyPr>
          <a:lstStyle/>
          <a:p>
            <a:pPr algn="ctr"/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Kontemplacija evanđelja</a:t>
            </a:r>
            <a:b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ili uživljavanje </a:t>
            </a: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prizore evanđelja</a:t>
            </a:r>
            <a:b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r-HR" b="1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043492" y="4005064"/>
            <a:ext cx="6777317" cy="1827565"/>
          </a:xfrm>
        </p:spPr>
        <p:txBody>
          <a:bodyPr/>
          <a:lstStyle/>
          <a:p>
            <a:pPr marL="68580" indent="0" algn="ctr">
              <a:buNone/>
            </a:pPr>
            <a:endParaRPr lang="hr-H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ctr">
              <a:buNone/>
            </a:pP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sc. Marica Čunčić</a:t>
            </a:r>
          </a:p>
          <a:p>
            <a:pPr marL="68580" indent="0" algn="ctr">
              <a:buNone/>
            </a:pPr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33448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hr-HR" b="1" dirty="0" err="1">
                <a:latin typeface="Times New Roman"/>
              </a:rPr>
              <a:t>Ludolf</a:t>
            </a:r>
            <a:r>
              <a:rPr lang="hr-HR" b="1" dirty="0">
                <a:latin typeface="Times New Roman"/>
              </a:rPr>
              <a:t> Saksonski (1300. – 1378.) </a:t>
            </a:r>
            <a:br>
              <a:rPr lang="hr-HR" b="1" dirty="0">
                <a:latin typeface="Times New Roman"/>
              </a:rPr>
            </a:br>
            <a:r>
              <a:rPr lang="hr-HR" b="1" i="1" dirty="0">
                <a:latin typeface="Times New Roman"/>
              </a:rPr>
              <a:t>Vita </a:t>
            </a:r>
            <a:r>
              <a:rPr lang="hr-HR" b="1" i="1" dirty="0" err="1">
                <a:latin typeface="Times New Roman"/>
              </a:rPr>
              <a:t>Christi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348879"/>
            <a:ext cx="8229600" cy="382363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r-HR" b="1" baseline="0" dirty="0" smtClean="0">
                <a:latin typeface="Times New Roman"/>
              </a:rPr>
              <a:t>„</a:t>
            </a:r>
            <a:r>
              <a:rPr lang="vi-VN" b="1" baseline="0" dirty="0" smtClean="0">
                <a:latin typeface="Times New Roman"/>
              </a:rPr>
              <a:t>Slušajte </a:t>
            </a:r>
            <a:r>
              <a:rPr lang="vi-VN" b="1" baseline="0" dirty="0" smtClean="0">
                <a:latin typeface="Times New Roman"/>
              </a:rPr>
              <a:t>i vidite ispripovijedane stvari, </a:t>
            </a:r>
            <a:endParaRPr lang="hr-HR" b="1" baseline="0" dirty="0" smtClean="0">
              <a:latin typeface="Times New Roman"/>
            </a:endParaRPr>
          </a:p>
          <a:p>
            <a:pPr algn="ctr">
              <a:buNone/>
            </a:pPr>
            <a:r>
              <a:rPr lang="vi-VN" b="1" baseline="0" dirty="0" smtClean="0">
                <a:latin typeface="Times New Roman"/>
              </a:rPr>
              <a:t>kao da slušate vlastitim ušima </a:t>
            </a:r>
            <a:endParaRPr lang="hr-HR" b="1" baseline="0" dirty="0" smtClean="0">
              <a:latin typeface="Times New Roman"/>
            </a:endParaRPr>
          </a:p>
          <a:p>
            <a:pPr algn="ctr">
              <a:buNone/>
            </a:pPr>
            <a:r>
              <a:rPr lang="vi-VN" b="1" baseline="0" dirty="0" smtClean="0">
                <a:latin typeface="Times New Roman"/>
              </a:rPr>
              <a:t>i promatrate vlastitim očima, </a:t>
            </a:r>
            <a:endParaRPr lang="hr-HR" b="1" baseline="0" dirty="0" smtClean="0">
              <a:latin typeface="Times New Roman"/>
            </a:endParaRPr>
          </a:p>
          <a:p>
            <a:pPr algn="ctr">
              <a:buNone/>
            </a:pPr>
            <a:r>
              <a:rPr lang="vi-VN" b="1" baseline="0" dirty="0" smtClean="0">
                <a:latin typeface="Times New Roman"/>
              </a:rPr>
              <a:t>jer ove su stvari slatke onomu </a:t>
            </a:r>
            <a:endParaRPr lang="hr-HR" b="1" baseline="0" dirty="0" smtClean="0">
              <a:latin typeface="Times New Roman"/>
            </a:endParaRPr>
          </a:p>
          <a:p>
            <a:pPr algn="ctr">
              <a:buNone/>
            </a:pPr>
            <a:r>
              <a:rPr lang="vi-VN" b="1" baseline="0" dirty="0" smtClean="0">
                <a:latin typeface="Times New Roman"/>
              </a:rPr>
              <a:t>koji o njima željno razmišlja </a:t>
            </a:r>
            <a:endParaRPr lang="hr-HR" b="1" baseline="0" dirty="0" smtClean="0">
              <a:latin typeface="Times New Roman"/>
            </a:endParaRPr>
          </a:p>
          <a:p>
            <a:pPr algn="ctr">
              <a:buNone/>
            </a:pPr>
            <a:r>
              <a:rPr lang="vi-VN" b="1" i="1" baseline="0" dirty="0" smtClean="0">
                <a:latin typeface="Times New Roman"/>
              </a:rPr>
              <a:t>(cogitanti ex desiderio), </a:t>
            </a:r>
            <a:endParaRPr lang="hr-HR" b="1" i="1" baseline="0" dirty="0" smtClean="0">
              <a:latin typeface="Times New Roman"/>
            </a:endParaRPr>
          </a:p>
          <a:p>
            <a:pPr algn="ctr">
              <a:buNone/>
            </a:pPr>
            <a:r>
              <a:rPr lang="vi-VN" b="1" baseline="0" dirty="0" smtClean="0">
                <a:latin typeface="Times New Roman"/>
              </a:rPr>
              <a:t>a još više onome koji ih kuša</a:t>
            </a:r>
            <a:r>
              <a:rPr lang="vi-VN" b="1" i="1" baseline="0" dirty="0" smtClean="0">
                <a:latin typeface="Times New Roman"/>
              </a:rPr>
              <a:t> (gustanti</a:t>
            </a:r>
            <a:r>
              <a:rPr lang="vi-VN" b="1" i="1" baseline="0" dirty="0" smtClean="0">
                <a:latin typeface="Times New Roman"/>
              </a:rPr>
              <a:t>)</a:t>
            </a:r>
            <a:r>
              <a:rPr lang="hr-HR" b="1" i="1" baseline="0" dirty="0" smtClean="0">
                <a:latin typeface="Times New Roman"/>
              </a:rPr>
              <a:t>”</a:t>
            </a:r>
            <a:r>
              <a:rPr lang="vi-VN" b="1" i="1" baseline="0" dirty="0" smtClean="0">
                <a:latin typeface="Times New Roman"/>
              </a:rPr>
              <a:t>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hr-HR" b="1" dirty="0" err="1">
                <a:latin typeface="Times New Roman"/>
              </a:rPr>
              <a:t>Ludolf</a:t>
            </a:r>
            <a:r>
              <a:rPr lang="hr-HR" b="1" dirty="0">
                <a:latin typeface="Times New Roman"/>
              </a:rPr>
              <a:t> Saksonski (1300. – 1378.) </a:t>
            </a:r>
            <a:br>
              <a:rPr lang="hr-HR" b="1" dirty="0">
                <a:latin typeface="Times New Roman"/>
              </a:rPr>
            </a:br>
            <a:r>
              <a:rPr lang="hr-HR" b="1" i="1" dirty="0">
                <a:latin typeface="Times New Roman"/>
              </a:rPr>
              <a:t>Vita </a:t>
            </a:r>
            <a:r>
              <a:rPr lang="hr-HR" b="1" i="1" dirty="0" err="1">
                <a:latin typeface="Times New Roman"/>
              </a:rPr>
              <a:t>Christi</a:t>
            </a:r>
            <a:endParaRPr lang="hr-HR" baseline="0" dirty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hr-HR" b="1" baseline="0" dirty="0" smtClean="0">
              <a:latin typeface="Times New Roman"/>
            </a:endParaRPr>
          </a:p>
          <a:p>
            <a:pPr algn="ctr">
              <a:buNone/>
            </a:pPr>
            <a:r>
              <a:rPr lang="hr-HR" b="1" baseline="0" dirty="0" smtClean="0">
                <a:latin typeface="Times New Roman"/>
              </a:rPr>
              <a:t>„</a:t>
            </a:r>
            <a:r>
              <a:rPr lang="vi-VN" b="1" baseline="0" dirty="0" smtClean="0">
                <a:latin typeface="Times New Roman"/>
              </a:rPr>
              <a:t>I </a:t>
            </a:r>
            <a:r>
              <a:rPr lang="vi-VN" b="1" baseline="0" dirty="0" smtClean="0">
                <a:latin typeface="Times New Roman"/>
              </a:rPr>
              <a:t>premda se mnoge od njih pripovijedaju </a:t>
            </a:r>
            <a:endParaRPr lang="hr-HR" b="1" baseline="0" dirty="0" smtClean="0">
              <a:latin typeface="Times New Roman"/>
            </a:endParaRPr>
          </a:p>
          <a:p>
            <a:pPr algn="ctr">
              <a:buNone/>
            </a:pPr>
            <a:r>
              <a:rPr lang="vi-VN" b="1" baseline="0" dirty="0" smtClean="0">
                <a:latin typeface="Times New Roman"/>
              </a:rPr>
              <a:t>kao prošli događaji, </a:t>
            </a:r>
            <a:endParaRPr lang="hr-HR" b="1" baseline="0" dirty="0" smtClean="0">
              <a:latin typeface="Times New Roman"/>
            </a:endParaRPr>
          </a:p>
          <a:p>
            <a:pPr algn="ctr">
              <a:buNone/>
            </a:pPr>
            <a:r>
              <a:rPr lang="vi-VN" b="1" baseline="0" dirty="0" smtClean="0">
                <a:latin typeface="Times New Roman"/>
              </a:rPr>
              <a:t>morate ih meditirati </a:t>
            </a:r>
            <a:r>
              <a:rPr lang="vi-VN" b="1" i="1" baseline="0" dirty="0" smtClean="0">
                <a:latin typeface="Times New Roman"/>
              </a:rPr>
              <a:t>(mediteris) </a:t>
            </a:r>
            <a:endParaRPr lang="hr-HR" b="1" i="1" baseline="0" dirty="0" smtClean="0">
              <a:latin typeface="Times New Roman"/>
            </a:endParaRPr>
          </a:p>
          <a:p>
            <a:pPr algn="ctr">
              <a:buNone/>
            </a:pPr>
            <a:r>
              <a:rPr lang="vi-VN" b="1" baseline="0" dirty="0" smtClean="0">
                <a:latin typeface="Times New Roman"/>
              </a:rPr>
              <a:t>kao da se događaju baš u ovome trenutku, </a:t>
            </a:r>
            <a:endParaRPr lang="hr-HR" b="1" baseline="0" dirty="0" smtClean="0">
              <a:latin typeface="Times New Roman"/>
            </a:endParaRPr>
          </a:p>
          <a:p>
            <a:pPr algn="ctr">
              <a:buNone/>
            </a:pPr>
            <a:r>
              <a:rPr lang="vi-VN" b="1" baseline="0" dirty="0" smtClean="0">
                <a:latin typeface="Times New Roman"/>
              </a:rPr>
              <a:t>jer ćete na taj način sigurno iskusiti </a:t>
            </a:r>
            <a:endParaRPr lang="hr-HR" b="1" baseline="0" dirty="0" smtClean="0">
              <a:latin typeface="Times New Roman"/>
            </a:endParaRPr>
          </a:p>
          <a:p>
            <a:pPr algn="ctr">
              <a:buNone/>
            </a:pPr>
            <a:r>
              <a:rPr lang="vi-VN" b="1" baseline="0" dirty="0" smtClean="0">
                <a:latin typeface="Times New Roman"/>
              </a:rPr>
              <a:t>veću slatkoću </a:t>
            </a:r>
            <a:r>
              <a:rPr lang="vi-VN" b="1" i="1" baseline="0" dirty="0" smtClean="0">
                <a:latin typeface="Times New Roman"/>
              </a:rPr>
              <a:t>(sauvitatem gustabis</a:t>
            </a:r>
            <a:r>
              <a:rPr lang="vi-VN" b="1" i="1" baseline="0" dirty="0" smtClean="0">
                <a:latin typeface="Times New Roman"/>
              </a:rPr>
              <a:t>)</a:t>
            </a:r>
            <a:r>
              <a:rPr lang="hr-HR" b="1" i="1" baseline="0" dirty="0" smtClean="0">
                <a:latin typeface="Times New Roman"/>
              </a:rPr>
              <a:t>”</a:t>
            </a:r>
            <a:r>
              <a:rPr lang="vi-VN" b="1" i="1" baseline="0" dirty="0" smtClean="0">
                <a:latin typeface="Times New Roman"/>
              </a:rPr>
              <a:t> </a:t>
            </a:r>
            <a:endParaRPr lang="en-US" i="1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hr-HR" b="1" dirty="0" err="1">
                <a:latin typeface="Times New Roman"/>
              </a:rPr>
              <a:t>Ludolf</a:t>
            </a:r>
            <a:r>
              <a:rPr lang="hr-HR" b="1" dirty="0">
                <a:latin typeface="Times New Roman"/>
              </a:rPr>
              <a:t> Saksonski (1300. – 1378.) </a:t>
            </a:r>
            <a:br>
              <a:rPr lang="hr-HR" b="1" dirty="0">
                <a:latin typeface="Times New Roman"/>
              </a:rPr>
            </a:br>
            <a:r>
              <a:rPr lang="hr-HR" b="1" i="1" dirty="0">
                <a:latin typeface="Times New Roman"/>
              </a:rPr>
              <a:t>Vita </a:t>
            </a:r>
            <a:r>
              <a:rPr lang="hr-HR" b="1" i="1" dirty="0" err="1">
                <a:latin typeface="Times New Roman"/>
              </a:rPr>
              <a:t>Christi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32855"/>
            <a:ext cx="8229600" cy="4039661"/>
          </a:xfrm>
        </p:spPr>
        <p:txBody>
          <a:bodyPr/>
          <a:lstStyle/>
          <a:p>
            <a:pPr algn="ctr">
              <a:buNone/>
            </a:pPr>
            <a:endParaRPr lang="hr-HR" b="1" baseline="0" dirty="0" smtClean="0">
              <a:latin typeface="Times New Roman"/>
            </a:endParaRPr>
          </a:p>
          <a:p>
            <a:pPr algn="ctr">
              <a:buNone/>
            </a:pPr>
            <a:r>
              <a:rPr lang="hr-HR" b="1" baseline="0" dirty="0" smtClean="0">
                <a:latin typeface="Times New Roman"/>
              </a:rPr>
              <a:t>„Zatim č</a:t>
            </a:r>
            <a:r>
              <a:rPr lang="vi-VN" b="1" baseline="0" dirty="0" smtClean="0">
                <a:latin typeface="Times New Roman"/>
              </a:rPr>
              <a:t>itajte </a:t>
            </a:r>
            <a:r>
              <a:rPr lang="vi-VN" b="1" baseline="0" dirty="0" smtClean="0">
                <a:latin typeface="Times New Roman"/>
              </a:rPr>
              <a:t>(</a:t>
            </a:r>
            <a:r>
              <a:rPr lang="vi-VN" b="1" i="1" baseline="0" dirty="0" smtClean="0">
                <a:latin typeface="Times New Roman"/>
              </a:rPr>
              <a:t>lege</a:t>
            </a:r>
            <a:r>
              <a:rPr lang="vi-VN" b="1" baseline="0" dirty="0" smtClean="0">
                <a:latin typeface="Times New Roman"/>
              </a:rPr>
              <a:t>) </a:t>
            </a:r>
            <a:r>
              <a:rPr lang="vi-VN" b="1" baseline="0" dirty="0" smtClean="0">
                <a:latin typeface="Times New Roman"/>
              </a:rPr>
              <a:t>o </a:t>
            </a:r>
            <a:r>
              <a:rPr lang="vi-VN" b="1" baseline="0" dirty="0" smtClean="0">
                <a:latin typeface="Times New Roman"/>
              </a:rPr>
              <a:t>onom što se </a:t>
            </a:r>
            <a:r>
              <a:rPr lang="vi-VN" b="1" baseline="0" dirty="0" smtClean="0">
                <a:latin typeface="Times New Roman"/>
              </a:rPr>
              <a:t>čini </a:t>
            </a:r>
            <a:endParaRPr lang="hr-HR" b="1" baseline="0" dirty="0" smtClean="0">
              <a:latin typeface="Times New Roman"/>
            </a:endParaRPr>
          </a:p>
          <a:p>
            <a:pPr algn="ctr">
              <a:buNone/>
            </a:pPr>
            <a:r>
              <a:rPr lang="vi-VN" b="1" baseline="0" dirty="0" smtClean="0">
                <a:latin typeface="Times New Roman"/>
              </a:rPr>
              <a:t>kao da se događa sada. </a:t>
            </a:r>
            <a:endParaRPr lang="hr-HR" b="1" baseline="0" dirty="0" smtClean="0">
              <a:latin typeface="Times New Roman"/>
            </a:endParaRPr>
          </a:p>
          <a:p>
            <a:pPr algn="ctr">
              <a:buNone/>
            </a:pPr>
            <a:r>
              <a:rPr lang="vi-VN" b="1" baseline="0" dirty="0" smtClean="0">
                <a:latin typeface="Times New Roman"/>
              </a:rPr>
              <a:t>Predočite si prošle radnje kao da su sadašnje. </a:t>
            </a:r>
            <a:endParaRPr lang="hr-HR" b="1" baseline="0" dirty="0" smtClean="0">
              <a:latin typeface="Times New Roman"/>
            </a:endParaRPr>
          </a:p>
          <a:p>
            <a:pPr algn="ctr">
              <a:buNone/>
            </a:pPr>
            <a:r>
              <a:rPr lang="vi-VN" b="1" baseline="0" dirty="0" smtClean="0">
                <a:latin typeface="Times New Roman"/>
              </a:rPr>
              <a:t>Tada ćete osjetiti (</a:t>
            </a:r>
            <a:r>
              <a:rPr lang="vi-VN" b="1" i="1" baseline="0" dirty="0" smtClean="0">
                <a:latin typeface="Times New Roman"/>
              </a:rPr>
              <a:t>sentires</a:t>
            </a:r>
            <a:r>
              <a:rPr lang="vi-VN" b="1" baseline="0" dirty="0" smtClean="0">
                <a:latin typeface="Times New Roman"/>
              </a:rPr>
              <a:t>) </a:t>
            </a:r>
            <a:endParaRPr lang="hr-HR" b="1" baseline="0" dirty="0" smtClean="0">
              <a:latin typeface="Times New Roman"/>
            </a:endParaRPr>
          </a:p>
          <a:p>
            <a:pPr algn="ctr">
              <a:buNone/>
            </a:pPr>
            <a:r>
              <a:rPr lang="vi-VN" b="1" baseline="0" dirty="0" smtClean="0">
                <a:latin typeface="Times New Roman"/>
              </a:rPr>
              <a:t>koliko su pune mudrosti i </a:t>
            </a:r>
            <a:r>
              <a:rPr lang="vi-VN" b="1" baseline="0" dirty="0" smtClean="0">
                <a:latin typeface="Times New Roman"/>
              </a:rPr>
              <a:t>miline</a:t>
            </a:r>
            <a:r>
              <a:rPr lang="hr-HR" b="1" baseline="0" dirty="0" smtClean="0">
                <a:latin typeface="Times New Roman"/>
              </a:rPr>
              <a:t>.”</a:t>
            </a:r>
            <a:endParaRPr lang="en-US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hr-HR" b="1" dirty="0" err="1">
                <a:latin typeface="Times New Roman"/>
              </a:rPr>
              <a:t>Ludolf</a:t>
            </a:r>
            <a:r>
              <a:rPr lang="hr-HR" b="1" dirty="0">
                <a:latin typeface="Times New Roman"/>
              </a:rPr>
              <a:t> Saksonski (1300. – 1378.) </a:t>
            </a:r>
            <a:br>
              <a:rPr lang="hr-HR" b="1" dirty="0">
                <a:latin typeface="Times New Roman"/>
              </a:rPr>
            </a:br>
            <a:r>
              <a:rPr lang="hr-HR" b="1" i="1" dirty="0">
                <a:latin typeface="Times New Roman"/>
              </a:rPr>
              <a:t>Vita </a:t>
            </a:r>
            <a:r>
              <a:rPr lang="hr-HR" b="1" i="1" dirty="0" err="1">
                <a:latin typeface="Times New Roman"/>
              </a:rPr>
              <a:t>Christi</a:t>
            </a:r>
            <a:endParaRPr lang="vi-VN" b="1" i="1" baseline="0" dirty="0" smtClean="0">
              <a:latin typeface="Times New Roman"/>
              <a:hlinkClick r:id="rId2" tooltip="1582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76871"/>
            <a:ext cx="8229600" cy="3895645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vi-VN" b="1" baseline="0" dirty="0" smtClean="0">
                <a:latin typeface="Times New Roman"/>
              </a:rPr>
              <a:t>Kontemplacija evanđelja ušla je </a:t>
            </a:r>
            <a:endParaRPr lang="hr-HR" b="1" baseline="0" dirty="0" smtClean="0">
              <a:latin typeface="Times New Roman"/>
            </a:endParaRPr>
          </a:p>
          <a:p>
            <a:pPr algn="ctr">
              <a:buNone/>
            </a:pPr>
            <a:r>
              <a:rPr lang="vi-VN" b="1" baseline="0" dirty="0" smtClean="0">
                <a:latin typeface="Times New Roman"/>
              </a:rPr>
              <a:t>u Španjolsku kad je </a:t>
            </a:r>
            <a:endParaRPr lang="hr-HR" b="1" baseline="0" dirty="0" smtClean="0">
              <a:latin typeface="Times New Roman"/>
            </a:endParaRPr>
          </a:p>
          <a:p>
            <a:pPr algn="ctr">
              <a:buNone/>
            </a:pPr>
            <a:r>
              <a:rPr lang="vi-VN" b="1" baseline="0" dirty="0" smtClean="0">
                <a:latin typeface="Times New Roman"/>
              </a:rPr>
              <a:t>Ambrosio Montesino preveo </a:t>
            </a:r>
            <a:r>
              <a:rPr lang="vi-VN" b="1" i="1" baseline="0" dirty="0" smtClean="0">
                <a:latin typeface="Times New Roman"/>
              </a:rPr>
              <a:t>Vita Christi </a:t>
            </a:r>
            <a:endParaRPr lang="hr-HR" b="1" i="1" baseline="0" dirty="0" smtClean="0">
              <a:latin typeface="Times New Roman"/>
            </a:endParaRPr>
          </a:p>
          <a:p>
            <a:pPr algn="ctr">
              <a:buNone/>
            </a:pPr>
            <a:r>
              <a:rPr lang="vi-VN" b="1" baseline="0" dirty="0" smtClean="0">
                <a:latin typeface="Times New Roman"/>
              </a:rPr>
              <a:t>n</a:t>
            </a:r>
            <a:r>
              <a:rPr lang="hr-HR" b="1" baseline="0" dirty="0" smtClean="0">
                <a:latin typeface="Times New Roman"/>
              </a:rPr>
              <a:t>a š</a:t>
            </a:r>
            <a:r>
              <a:rPr lang="vi-VN" b="1" baseline="0" dirty="0" smtClean="0">
                <a:latin typeface="Times New Roman"/>
              </a:rPr>
              <a:t>panjolski (Alcala 1502.). </a:t>
            </a:r>
            <a:endParaRPr lang="hr-HR" b="1" baseline="0" dirty="0" smtClean="0">
              <a:latin typeface="Times New Roman"/>
            </a:endParaRPr>
          </a:p>
          <a:p>
            <a:pPr algn="ctr">
              <a:buNone/>
            </a:pPr>
            <a:endParaRPr lang="hr-HR" b="1" baseline="0" dirty="0" smtClean="0">
              <a:latin typeface="Times New Roman"/>
            </a:endParaRPr>
          </a:p>
          <a:p>
            <a:pPr algn="ctr">
              <a:buNone/>
            </a:pPr>
            <a:r>
              <a:rPr lang="vi-VN" b="1" baseline="0" dirty="0" smtClean="0">
                <a:latin typeface="Times New Roman"/>
              </a:rPr>
              <a:t>Terezija Avilska (1515. – 1582.) i </a:t>
            </a:r>
            <a:endParaRPr lang="hr-HR" b="1" baseline="0" dirty="0" smtClean="0">
              <a:latin typeface="Times New Roman"/>
            </a:endParaRPr>
          </a:p>
          <a:p>
            <a:pPr algn="ctr">
              <a:buNone/>
            </a:pPr>
            <a:r>
              <a:rPr lang="vi-VN" b="1" baseline="0" dirty="0" smtClean="0">
                <a:latin typeface="Times New Roman"/>
              </a:rPr>
              <a:t>Franjo Saleški (1567. – 1622.) </a:t>
            </a:r>
            <a:endParaRPr lang="hr-HR" b="1" baseline="0" dirty="0" smtClean="0">
              <a:latin typeface="Times New Roman"/>
            </a:endParaRPr>
          </a:p>
          <a:p>
            <a:pPr algn="ctr">
              <a:buNone/>
            </a:pPr>
            <a:r>
              <a:rPr lang="vi-VN" b="1" baseline="0" dirty="0" smtClean="0">
                <a:latin typeface="Times New Roman"/>
              </a:rPr>
              <a:t>često su to djelo citirali. </a:t>
            </a:r>
            <a:endParaRPr lang="en-US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Injigo Lopez (1491. – 1556</a:t>
            </a:r>
            <a:r>
              <a:rPr lang="vi-V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vi-VN" b="1" i="1" baseline="0" dirty="0" smtClean="0">
              <a:latin typeface="Times New Roman" panose="02020603050405020304" pitchFamily="18" charset="0"/>
              <a:cs typeface="Times New Roman" panose="02020603050405020304" pitchFamily="18" charset="0"/>
              <a:hlinkClick r:id="rId2" tooltip="1556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vi-VN" b="1" baseline="0" dirty="0" smtClean="0">
                <a:latin typeface="Times New Roman"/>
              </a:rPr>
              <a:t>Kad je plemić i vitez </a:t>
            </a:r>
            <a:endParaRPr lang="hr-HR" b="1" baseline="0" dirty="0" smtClean="0">
              <a:latin typeface="Times New Roman"/>
            </a:endParaRPr>
          </a:p>
          <a:p>
            <a:pPr algn="ctr">
              <a:buNone/>
            </a:pPr>
            <a:r>
              <a:rPr lang="vi-VN" b="1" baseline="0" dirty="0" smtClean="0">
                <a:latin typeface="Times New Roman"/>
              </a:rPr>
              <a:t>Injigo Lopez (1491. – 1556</a:t>
            </a:r>
            <a:r>
              <a:rPr lang="vi-VN" b="1" baseline="0" dirty="0" smtClean="0">
                <a:latin typeface="Times New Roman"/>
              </a:rPr>
              <a:t>.)</a:t>
            </a:r>
            <a:endParaRPr lang="hr-HR" b="1" baseline="0" dirty="0" smtClean="0">
              <a:latin typeface="Times New Roman"/>
            </a:endParaRPr>
          </a:p>
          <a:p>
            <a:pPr algn="ctr">
              <a:buNone/>
            </a:pPr>
            <a:r>
              <a:rPr lang="vi-VN" b="1" baseline="0" dirty="0" smtClean="0">
                <a:latin typeface="Times New Roman"/>
              </a:rPr>
              <a:t>poznatiji kao sv. Ignacije, </a:t>
            </a:r>
            <a:endParaRPr lang="hr-HR" b="1" baseline="0" dirty="0" smtClean="0">
              <a:latin typeface="Times New Roman"/>
            </a:endParaRPr>
          </a:p>
          <a:p>
            <a:pPr algn="ctr">
              <a:buNone/>
            </a:pPr>
            <a:r>
              <a:rPr lang="vi-VN" b="1" baseline="0" dirty="0" smtClean="0">
                <a:latin typeface="Times New Roman"/>
              </a:rPr>
              <a:t>bio ranjen kod Pamplone 1521. god., </a:t>
            </a:r>
            <a:endParaRPr lang="hr-HR" b="1" baseline="0" dirty="0" smtClean="0">
              <a:latin typeface="Times New Roman"/>
            </a:endParaRPr>
          </a:p>
          <a:p>
            <a:pPr algn="ctr">
              <a:buNone/>
            </a:pPr>
            <a:r>
              <a:rPr lang="vi-VN" b="1" baseline="0" dirty="0" smtClean="0">
                <a:latin typeface="Times New Roman"/>
              </a:rPr>
              <a:t>trebalo je proći dosta vremena da mu noga zaraste </a:t>
            </a:r>
            <a:endParaRPr lang="hr-HR" b="1" baseline="0" dirty="0" smtClean="0">
              <a:latin typeface="Times New Roman"/>
            </a:endParaRPr>
          </a:p>
          <a:p>
            <a:pPr algn="ctr">
              <a:buNone/>
            </a:pPr>
            <a:r>
              <a:rPr lang="vi-VN" b="1" baseline="0" dirty="0" smtClean="0">
                <a:latin typeface="Times New Roman"/>
              </a:rPr>
              <a:t>pa je za vrijeme oporavka iz dosade </a:t>
            </a:r>
            <a:endParaRPr lang="hr-HR" b="1" baseline="0" dirty="0" smtClean="0">
              <a:latin typeface="Times New Roman"/>
            </a:endParaRPr>
          </a:p>
          <a:p>
            <a:pPr algn="ctr">
              <a:buNone/>
            </a:pPr>
            <a:r>
              <a:rPr lang="vi-VN" b="1" baseline="0" dirty="0" smtClean="0">
                <a:latin typeface="Times New Roman"/>
              </a:rPr>
              <a:t>na španjolskome čitao </a:t>
            </a:r>
            <a:endParaRPr lang="hr-HR" b="1" baseline="0" dirty="0" smtClean="0">
              <a:latin typeface="Times New Roman"/>
            </a:endParaRPr>
          </a:p>
          <a:p>
            <a:pPr algn="ctr">
              <a:buNone/>
            </a:pPr>
            <a:r>
              <a:rPr lang="vi-VN" b="1" i="1" baseline="0" dirty="0" smtClean="0">
                <a:latin typeface="Times New Roman"/>
              </a:rPr>
              <a:t>Vita Christi </a:t>
            </a:r>
            <a:r>
              <a:rPr lang="vi-VN" b="1" baseline="0" dirty="0" smtClean="0">
                <a:latin typeface="Times New Roman"/>
              </a:rPr>
              <a:t>kartuzijanca Ludolfa Saksonskoga </a:t>
            </a:r>
            <a:endParaRPr lang="hr-HR" b="1" baseline="0" dirty="0" smtClean="0">
              <a:latin typeface="Times New Roman"/>
            </a:endParaRPr>
          </a:p>
          <a:p>
            <a:pPr algn="ctr">
              <a:buNone/>
            </a:pPr>
            <a:r>
              <a:rPr lang="vi-VN" b="1" baseline="0" dirty="0" smtClean="0">
                <a:latin typeface="Times New Roman"/>
              </a:rPr>
              <a:t>i uživljavao se u prizore Isusova života. </a:t>
            </a:r>
            <a:endParaRPr lang="hr-HR" b="1" baseline="0" dirty="0" smtClean="0">
              <a:latin typeface="Times New Roman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vi-V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Injigo Lopez (1491. – 1556.)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80928"/>
            <a:ext cx="8229600" cy="407707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vi-VN" b="1" baseline="0" dirty="0" smtClean="0">
                <a:latin typeface="Times New Roman"/>
              </a:rPr>
              <a:t>To ga je toliko oduševilo </a:t>
            </a:r>
            <a:endParaRPr lang="hr-HR" b="1" baseline="0" dirty="0" smtClean="0">
              <a:latin typeface="Times New Roman"/>
            </a:endParaRPr>
          </a:p>
          <a:p>
            <a:pPr algn="ctr">
              <a:buNone/>
            </a:pPr>
            <a:r>
              <a:rPr lang="vi-VN" b="1" baseline="0" dirty="0" smtClean="0">
                <a:latin typeface="Times New Roman"/>
              </a:rPr>
              <a:t>da je kasnije htio postati kartuzijanac, </a:t>
            </a:r>
            <a:endParaRPr lang="hr-HR" b="1" baseline="0" dirty="0" smtClean="0">
              <a:latin typeface="Times New Roman"/>
            </a:endParaRPr>
          </a:p>
          <a:p>
            <a:pPr algn="ctr">
              <a:buNone/>
            </a:pPr>
            <a:r>
              <a:rPr lang="vi-VN" b="1" baseline="0" dirty="0" smtClean="0">
                <a:latin typeface="Times New Roman"/>
              </a:rPr>
              <a:t>ali ga je kartuzijanski prior </a:t>
            </a:r>
            <a:endParaRPr lang="hr-HR" b="1" baseline="0" dirty="0" smtClean="0">
              <a:latin typeface="Times New Roman"/>
            </a:endParaRPr>
          </a:p>
          <a:p>
            <a:pPr algn="ctr">
              <a:buNone/>
            </a:pPr>
            <a:r>
              <a:rPr lang="vi-VN" b="1" baseline="0" dirty="0" smtClean="0">
                <a:latin typeface="Times New Roman"/>
              </a:rPr>
              <a:t>odgovorio od te namjere. </a:t>
            </a:r>
            <a:endParaRPr lang="hr-HR" b="1" baseline="0" dirty="0" smtClean="0">
              <a:latin typeface="Times New Roman"/>
            </a:endParaRPr>
          </a:p>
          <a:p>
            <a:pPr algn="ctr">
              <a:buNone/>
            </a:pPr>
            <a:r>
              <a:rPr lang="hr-HR" b="1" baseline="0" dirty="0" smtClean="0">
                <a:latin typeface="Times New Roman"/>
              </a:rPr>
              <a:t>Zato </a:t>
            </a:r>
            <a:r>
              <a:rPr lang="vi-VN" b="1" baseline="0" dirty="0" smtClean="0">
                <a:latin typeface="Times New Roman"/>
              </a:rPr>
              <a:t>Injigo </a:t>
            </a:r>
            <a:r>
              <a:rPr lang="vi-VN" b="1" baseline="0" dirty="0" smtClean="0">
                <a:latin typeface="Times New Roman"/>
              </a:rPr>
              <a:t>u svojim Duhovnim vježbama </a:t>
            </a:r>
            <a:endParaRPr lang="hr-HR" b="1" baseline="0" dirty="0" smtClean="0">
              <a:latin typeface="Times New Roman"/>
            </a:endParaRPr>
          </a:p>
          <a:p>
            <a:pPr algn="ctr">
              <a:buNone/>
            </a:pPr>
            <a:r>
              <a:rPr lang="vi-VN" b="1" baseline="0" dirty="0" smtClean="0">
                <a:latin typeface="Times New Roman"/>
              </a:rPr>
              <a:t>traži od vježbatelja da se užive </a:t>
            </a:r>
            <a:endParaRPr lang="hr-HR" b="1" baseline="0" dirty="0" smtClean="0">
              <a:latin typeface="Times New Roman"/>
            </a:endParaRPr>
          </a:p>
          <a:p>
            <a:pPr algn="ctr">
              <a:buNone/>
            </a:pPr>
            <a:r>
              <a:rPr lang="vi-VN" b="1" baseline="0" dirty="0" smtClean="0">
                <a:latin typeface="Times New Roman"/>
              </a:rPr>
              <a:t>u evanđeoske </a:t>
            </a:r>
            <a:r>
              <a:rPr lang="vi-VN" b="1" baseline="0" dirty="0" smtClean="0">
                <a:latin typeface="Times New Roman"/>
              </a:rPr>
              <a:t>prizore</a:t>
            </a:r>
            <a:r>
              <a:rPr lang="hr-HR" b="1" baseline="0" dirty="0" smtClean="0">
                <a:latin typeface="Times New Roman"/>
              </a:rPr>
              <a:t>,</a:t>
            </a:r>
            <a:r>
              <a:rPr lang="vi-VN" b="1" baseline="0" dirty="0" smtClean="0">
                <a:latin typeface="Times New Roman"/>
              </a:rPr>
              <a:t> kao </a:t>
            </a:r>
            <a:r>
              <a:rPr lang="vi-VN" b="1" baseline="0" dirty="0" smtClean="0">
                <a:latin typeface="Times New Roman"/>
              </a:rPr>
              <a:t>da su </a:t>
            </a:r>
            <a:r>
              <a:rPr lang="vi-VN" b="1" i="1" baseline="0" dirty="0" smtClean="0">
                <a:latin typeface="Times New Roman"/>
              </a:rPr>
              <a:t>tamo</a:t>
            </a:r>
            <a:r>
              <a:rPr lang="vi-VN" b="1" baseline="0" dirty="0" smtClean="0">
                <a:latin typeface="Times New Roman"/>
              </a:rPr>
              <a:t>.</a:t>
            </a: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hr-HR" b="1" baseline="0" dirty="0" err="1" smtClean="0">
                <a:latin typeface="Times New Roman"/>
              </a:rPr>
              <a:t>John</a:t>
            </a:r>
            <a:r>
              <a:rPr lang="hr-HR" b="1" baseline="0" dirty="0" smtClean="0">
                <a:latin typeface="Times New Roman"/>
              </a:rPr>
              <a:t> Veltri D. I. </a:t>
            </a:r>
            <a:br>
              <a:rPr lang="hr-HR" b="1" baseline="0" dirty="0" smtClean="0">
                <a:latin typeface="Times New Roman"/>
              </a:rPr>
            </a:br>
            <a:r>
              <a:rPr lang="hr-HR" b="1" i="1" baseline="0" dirty="0" err="1" smtClean="0">
                <a:latin typeface="Times New Roman"/>
              </a:rPr>
              <a:t>Orientations</a:t>
            </a:r>
            <a:r>
              <a:rPr lang="hr-HR" b="1" i="1" dirty="0">
                <a:latin typeface="Times New Roman"/>
              </a:rPr>
              <a:t> </a:t>
            </a:r>
            <a:r>
              <a:rPr lang="hr-HR" b="1" i="1" dirty="0" smtClean="0">
                <a:latin typeface="Times New Roman"/>
              </a:rPr>
              <a:t>– Smjernice</a:t>
            </a:r>
            <a:endParaRPr lang="hr-HR" b="1" baseline="0" dirty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12975"/>
            <a:ext cx="8229600" cy="2959541"/>
          </a:xfrm>
        </p:spPr>
        <p:txBody>
          <a:bodyPr/>
          <a:lstStyle/>
          <a:p>
            <a:pPr marL="68580" indent="0" algn="ctr">
              <a:buNone/>
            </a:pPr>
            <a:endParaRPr lang="hr-HR" b="1" dirty="0" smtClean="0"/>
          </a:p>
          <a:p>
            <a:pPr marL="68580" indent="0" algn="ctr">
              <a:buNone/>
            </a:pP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Jedno poglavlje iz </a:t>
            </a:r>
            <a:r>
              <a:rPr lang="hr-H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Smjernica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68580" indent="0" algn="ctr">
              <a:buNone/>
            </a:pPr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ctr">
              <a:buNone/>
            </a:pPr>
            <a:r>
              <a:rPr lang="vi-V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Kontemplacija </a:t>
            </a:r>
            <a:r>
              <a:rPr lang="vi-V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evanđelja </a:t>
            </a:r>
            <a:endParaRPr lang="hr-H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ctr">
              <a:buNone/>
            </a:pPr>
            <a:r>
              <a:rPr lang="vi-V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vi-V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naša snaga imaginacije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143000"/>
          </a:xfrm>
        </p:spPr>
        <p:txBody>
          <a:bodyPr>
            <a:normAutofit/>
          </a:bodyPr>
          <a:lstStyle/>
          <a:p>
            <a:pPr marR="0" algn="ctr" rtl="0"/>
            <a:r>
              <a:rPr lang="hr-HR" b="1" baseline="0" dirty="0" smtClean="0">
                <a:latin typeface="Times New Roman"/>
              </a:rPr>
              <a:t>Kontemplacija evanđelja</a:t>
            </a:r>
            <a:endParaRPr lang="hr-HR" b="1" baseline="0" dirty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80927"/>
            <a:ext cx="8229600" cy="3391589"/>
          </a:xfrm>
        </p:spPr>
        <p:txBody>
          <a:bodyPr/>
          <a:lstStyle/>
          <a:p>
            <a:pPr marL="68580" indent="0" algn="ctr">
              <a:buNone/>
            </a:pPr>
            <a:endParaRPr lang="hr-HR" b="1" baseline="0" dirty="0" smtClean="0">
              <a:latin typeface="Times New Roman"/>
            </a:endParaRPr>
          </a:p>
          <a:p>
            <a:pPr marL="68580" indent="0" algn="ctr">
              <a:buNone/>
            </a:pPr>
            <a:r>
              <a:rPr lang="hr-HR" b="1" baseline="0" dirty="0" smtClean="0">
                <a:latin typeface="Times New Roman"/>
              </a:rPr>
              <a:t>Razlikuje </a:t>
            </a:r>
            <a:r>
              <a:rPr lang="hr-HR" b="1" baseline="0" dirty="0" smtClean="0">
                <a:latin typeface="Times New Roman"/>
              </a:rPr>
              <a:t>se od </a:t>
            </a:r>
            <a:r>
              <a:rPr lang="hr-HR" b="1" i="1" baseline="0" dirty="0" smtClean="0">
                <a:latin typeface="Times New Roman"/>
              </a:rPr>
              <a:t>meditacije </a:t>
            </a:r>
            <a:endParaRPr lang="hr-HR" b="1" i="1" baseline="0" dirty="0" smtClean="0">
              <a:latin typeface="Times New Roman"/>
            </a:endParaRPr>
          </a:p>
          <a:p>
            <a:pPr marL="68580" indent="0" algn="ctr">
              <a:buNone/>
            </a:pPr>
            <a:r>
              <a:rPr lang="hr-HR" b="1" baseline="0" dirty="0" smtClean="0">
                <a:latin typeface="Times New Roman"/>
              </a:rPr>
              <a:t>pomoću </a:t>
            </a:r>
            <a:r>
              <a:rPr lang="hr-HR" b="1" baseline="0" dirty="0" smtClean="0">
                <a:latin typeface="Times New Roman"/>
              </a:rPr>
              <a:t>triju moći duše </a:t>
            </a:r>
            <a:endParaRPr lang="hr-HR" b="1" baseline="0" dirty="0" smtClean="0">
              <a:latin typeface="Times New Roman"/>
            </a:endParaRPr>
          </a:p>
          <a:p>
            <a:pPr marL="68580" indent="0" algn="ctr">
              <a:buNone/>
            </a:pPr>
            <a:r>
              <a:rPr lang="hr-HR" b="1" baseline="0" dirty="0" smtClean="0">
                <a:latin typeface="Times New Roman"/>
              </a:rPr>
              <a:t>Prvoga </a:t>
            </a:r>
            <a:r>
              <a:rPr lang="hr-HR" b="1" baseline="0" dirty="0" smtClean="0">
                <a:latin typeface="Times New Roman"/>
              </a:rPr>
              <a:t>tjedna </a:t>
            </a:r>
            <a:endParaRPr lang="hr-HR" b="1" baseline="0" dirty="0" smtClean="0">
              <a:latin typeface="Times New Roman"/>
            </a:endParaRPr>
          </a:p>
          <a:p>
            <a:pPr marL="68580" indent="0" algn="ctr">
              <a:buNone/>
            </a:pPr>
            <a:r>
              <a:rPr lang="hr-HR" b="1" baseline="0" dirty="0" smtClean="0">
                <a:latin typeface="Times New Roman"/>
              </a:rPr>
              <a:t>po </a:t>
            </a:r>
            <a:r>
              <a:rPr lang="hr-HR" b="1" baseline="0" dirty="0" smtClean="0">
                <a:latin typeface="Times New Roman"/>
              </a:rPr>
              <a:t>ishodišnoj točki. </a:t>
            </a:r>
            <a:endParaRPr lang="en-US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b="1" dirty="0" smtClean="0">
                <a:latin typeface="Times New Roman"/>
              </a:rPr>
              <a:t>M</a:t>
            </a:r>
            <a:r>
              <a:rPr lang="hr-HR" b="1" baseline="0" dirty="0" smtClean="0">
                <a:latin typeface="Times New Roman"/>
              </a:rPr>
              <a:t>editacija </a:t>
            </a:r>
            <a:endParaRPr lang="hr-HR" b="1" baseline="0" dirty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endParaRPr lang="hr-HR" b="1" dirty="0" smtClean="0">
              <a:latin typeface="Times New Roman"/>
            </a:endParaRPr>
          </a:p>
          <a:p>
            <a:pPr marL="68580" indent="0" algn="ctr">
              <a:buNone/>
            </a:pPr>
            <a:r>
              <a:rPr lang="hr-HR" b="1" dirty="0" smtClean="0">
                <a:latin typeface="Times New Roman"/>
              </a:rPr>
              <a:t>Kod meditacije </a:t>
            </a:r>
          </a:p>
          <a:p>
            <a:pPr marL="68580" indent="0" algn="ctr">
              <a:buNone/>
            </a:pPr>
            <a:r>
              <a:rPr lang="hr-HR" b="1" dirty="0" smtClean="0">
                <a:latin typeface="Times New Roman"/>
              </a:rPr>
              <a:t>p</a:t>
            </a:r>
            <a:r>
              <a:rPr lang="hr-HR" b="1" baseline="0" dirty="0" smtClean="0">
                <a:latin typeface="Times New Roman"/>
              </a:rPr>
              <a:t>olazna </a:t>
            </a:r>
            <a:r>
              <a:rPr lang="hr-HR" b="1" baseline="0" dirty="0" smtClean="0">
                <a:latin typeface="Times New Roman"/>
              </a:rPr>
              <a:t>točka je </a:t>
            </a:r>
            <a:endParaRPr lang="hr-HR" b="1" baseline="0" dirty="0" smtClean="0">
              <a:latin typeface="Times New Roman"/>
            </a:endParaRPr>
          </a:p>
          <a:p>
            <a:pPr marL="68580" indent="0" algn="ctr">
              <a:buNone/>
            </a:pPr>
            <a:r>
              <a:rPr lang="hr-HR" b="1" baseline="0" dirty="0" smtClean="0">
                <a:latin typeface="Times New Roman"/>
              </a:rPr>
              <a:t>prebiranje </a:t>
            </a:r>
            <a:r>
              <a:rPr lang="hr-HR" b="1" baseline="0" dirty="0" smtClean="0">
                <a:latin typeface="Times New Roman"/>
              </a:rPr>
              <a:t>i </a:t>
            </a:r>
            <a:r>
              <a:rPr lang="hr-HR" b="1" i="1" baseline="0" dirty="0" smtClean="0">
                <a:latin typeface="Times New Roman"/>
              </a:rPr>
              <a:t>refleksija</a:t>
            </a:r>
            <a:r>
              <a:rPr lang="hr-HR" b="1" baseline="0" dirty="0" smtClean="0">
                <a:latin typeface="Times New Roman"/>
              </a:rPr>
              <a:t> </a:t>
            </a:r>
            <a:r>
              <a:rPr lang="hr-HR" b="1" i="1" baseline="0" dirty="0" smtClean="0">
                <a:latin typeface="Times New Roman"/>
              </a:rPr>
              <a:t>srcem</a:t>
            </a:r>
          </a:p>
          <a:p>
            <a:pPr marL="68580" indent="0" algn="ctr">
              <a:buNone/>
            </a:pPr>
            <a:r>
              <a:rPr lang="hr-HR" b="1" baseline="0" dirty="0" smtClean="0">
                <a:latin typeface="Times New Roman"/>
              </a:rPr>
              <a:t> </a:t>
            </a:r>
            <a:endParaRPr lang="hr-HR" b="1" baseline="0" dirty="0" smtClean="0">
              <a:latin typeface="Times New Roman"/>
            </a:endParaRPr>
          </a:p>
          <a:p>
            <a:pPr marL="68580" indent="0" algn="ctr">
              <a:buNone/>
            </a:pPr>
            <a:r>
              <a:rPr lang="hr-HR" b="1" baseline="0" dirty="0" smtClean="0">
                <a:latin typeface="Times New Roman"/>
              </a:rPr>
              <a:t>Ignacije je shvatio meditaciju </a:t>
            </a:r>
            <a:endParaRPr lang="hr-HR" b="1" baseline="0" dirty="0" smtClean="0">
              <a:latin typeface="Times New Roman"/>
            </a:endParaRPr>
          </a:p>
          <a:p>
            <a:pPr marL="68580" indent="0" algn="ctr">
              <a:buNone/>
            </a:pPr>
            <a:r>
              <a:rPr lang="hr-HR" b="1" baseline="0" dirty="0" smtClean="0">
                <a:latin typeface="Times New Roman"/>
              </a:rPr>
              <a:t>kao </a:t>
            </a:r>
            <a:r>
              <a:rPr lang="hr-HR" b="1" baseline="0" dirty="0" smtClean="0">
                <a:latin typeface="Times New Roman"/>
              </a:rPr>
              <a:t>prebiranje ljubavnoga pisma </a:t>
            </a:r>
            <a:endParaRPr lang="hr-HR" b="1" baseline="0" dirty="0" smtClean="0">
              <a:latin typeface="Times New Roman"/>
            </a:endParaRPr>
          </a:p>
          <a:p>
            <a:pPr marL="68580" indent="0" algn="ctr">
              <a:buNone/>
            </a:pPr>
            <a:r>
              <a:rPr lang="hr-HR" b="1" baseline="0" dirty="0" smtClean="0">
                <a:latin typeface="Times New Roman"/>
              </a:rPr>
              <a:t>koje </a:t>
            </a:r>
            <a:r>
              <a:rPr lang="hr-HR" b="1" baseline="0" dirty="0" smtClean="0">
                <a:latin typeface="Times New Roman"/>
              </a:rPr>
              <a:t>razvija razumijevanje </a:t>
            </a:r>
            <a:r>
              <a:rPr lang="hr-HR" b="1" baseline="0" dirty="0" smtClean="0">
                <a:latin typeface="Times New Roman"/>
              </a:rPr>
              <a:t>srca</a:t>
            </a:r>
            <a:endParaRPr lang="en-US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b="1" dirty="0">
                <a:latin typeface="Times New Roman"/>
              </a:rPr>
              <a:t>Kontemplacija evanđelja</a:t>
            </a:r>
            <a:endParaRPr lang="vi-VN" b="1" baseline="0" dirty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buNone/>
            </a:pPr>
            <a:endParaRPr lang="hr-HR" b="1" baseline="0" dirty="0" smtClean="0">
              <a:latin typeface="Times New Roman"/>
            </a:endParaRPr>
          </a:p>
          <a:p>
            <a:pPr algn="ctr">
              <a:buNone/>
            </a:pPr>
            <a:r>
              <a:rPr lang="vi-VN" b="1" baseline="0" dirty="0" smtClean="0">
                <a:latin typeface="Times New Roman"/>
              </a:rPr>
              <a:t>Polazna točka jest </a:t>
            </a:r>
            <a:r>
              <a:rPr lang="vi-VN" b="1" i="1" baseline="0" dirty="0" smtClean="0">
                <a:latin typeface="Times New Roman"/>
              </a:rPr>
              <a:t>mašta </a:t>
            </a:r>
            <a:endParaRPr lang="hr-HR" b="1" i="1" baseline="0" dirty="0" smtClean="0">
              <a:latin typeface="Times New Roman"/>
            </a:endParaRPr>
          </a:p>
          <a:p>
            <a:pPr algn="ctr">
              <a:buNone/>
            </a:pPr>
            <a:r>
              <a:rPr lang="vi-VN" b="1" baseline="0" dirty="0" smtClean="0">
                <a:latin typeface="Times New Roman"/>
              </a:rPr>
              <a:t>u </a:t>
            </a:r>
            <a:r>
              <a:rPr lang="vi-VN" b="1" baseline="0" dirty="0" smtClean="0">
                <a:latin typeface="Times New Roman"/>
              </a:rPr>
              <a:t>određenom događaju </a:t>
            </a:r>
            <a:r>
              <a:rPr lang="vi-VN" b="1" baseline="0" dirty="0" smtClean="0">
                <a:latin typeface="Times New Roman"/>
              </a:rPr>
              <a:t>iz </a:t>
            </a:r>
            <a:r>
              <a:rPr lang="vi-VN" b="1" baseline="0" dirty="0" smtClean="0">
                <a:latin typeface="Times New Roman"/>
              </a:rPr>
              <a:t>Isusova života. </a:t>
            </a:r>
            <a:endParaRPr lang="hr-HR" b="1" baseline="0" dirty="0" smtClean="0">
              <a:latin typeface="Times New Roman"/>
            </a:endParaRPr>
          </a:p>
          <a:p>
            <a:pPr algn="ctr">
              <a:buNone/>
            </a:pPr>
            <a:endParaRPr lang="hr-HR" b="1" baseline="0" dirty="0" smtClean="0">
              <a:latin typeface="Times New Roman"/>
            </a:endParaRPr>
          </a:p>
          <a:p>
            <a:pPr algn="ctr">
              <a:buNone/>
            </a:pPr>
            <a:r>
              <a:rPr lang="vi-VN" b="1" baseline="0" dirty="0" smtClean="0">
                <a:latin typeface="Times New Roman"/>
              </a:rPr>
              <a:t>Evanđeoska </a:t>
            </a:r>
            <a:r>
              <a:rPr lang="vi-VN" b="1" baseline="0" dirty="0" smtClean="0">
                <a:latin typeface="Times New Roman"/>
              </a:rPr>
              <a:t>priča </a:t>
            </a:r>
            <a:endParaRPr lang="hr-HR" b="1" baseline="0" dirty="0" smtClean="0">
              <a:latin typeface="Times New Roman"/>
            </a:endParaRPr>
          </a:p>
          <a:p>
            <a:pPr algn="ctr">
              <a:buNone/>
            </a:pPr>
            <a:r>
              <a:rPr lang="vi-VN" b="1" baseline="0" dirty="0" smtClean="0">
                <a:latin typeface="Times New Roman"/>
              </a:rPr>
              <a:t>je kontekst uprizorenja za maštu.</a:t>
            </a:r>
            <a:endParaRPr lang="en-US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Sv. Franjo Asiški (1182. – 1226.)</a:t>
            </a:r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endParaRPr lang="hr-HR" b="1" dirty="0" smtClean="0"/>
          </a:p>
          <a:p>
            <a:pPr marL="68580" indent="0" algn="ctr">
              <a:buNone/>
            </a:pP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Ako je sv. Franjo Asiški </a:t>
            </a:r>
          </a:p>
          <a:p>
            <a:pPr marL="68580" indent="0" algn="ctr">
              <a:buNone/>
            </a:pP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napravio jaslice u šumi, </a:t>
            </a:r>
          </a:p>
          <a:p>
            <a:pPr marL="68580" indent="0" algn="ctr">
              <a:buNone/>
            </a:pP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se uživio u evanđeoski tekst </a:t>
            </a:r>
          </a:p>
          <a:p>
            <a:pPr marL="68580" indent="0" algn="ctr">
              <a:buNone/>
            </a:pP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koji opisuje Isusovo rođenje</a:t>
            </a:r>
          </a:p>
          <a:p>
            <a:pPr marL="68580" indent="0" algn="ctr">
              <a:buNone/>
            </a:pP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ušao </a:t>
            </a: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u prizor</a:t>
            </a:r>
          </a:p>
          <a:p>
            <a:pPr marL="68580" indent="0" algn="ctr">
              <a:buNone/>
            </a:pP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maštom u Betlehemu</a:t>
            </a:r>
          </a:p>
          <a:p>
            <a:pPr marL="68580" indent="0" algn="ctr">
              <a:buNone/>
            </a:pP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iako je </a:t>
            </a: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stvarnosti 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bio u </a:t>
            </a: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Italiji</a:t>
            </a:r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21391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b="1" dirty="0">
                <a:latin typeface="Times New Roman"/>
              </a:rPr>
              <a:t>Kontemplacija evanđelja</a:t>
            </a:r>
            <a:endParaRPr lang="hr-HR" b="1" i="1" baseline="0" dirty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8580" indent="0">
              <a:buNone/>
            </a:pPr>
            <a:endParaRPr lang="hr-HR" b="1" dirty="0" smtClean="0">
              <a:latin typeface="Times New Roman"/>
            </a:endParaRPr>
          </a:p>
          <a:p>
            <a:pPr marL="68580" indent="0" algn="ctr">
              <a:buNone/>
            </a:pPr>
            <a:r>
              <a:rPr lang="hr-HR" b="1" dirty="0" smtClean="0">
                <a:latin typeface="Times New Roman"/>
              </a:rPr>
              <a:t>R</a:t>
            </a:r>
            <a:r>
              <a:rPr lang="hr-HR" b="1" baseline="0" dirty="0" smtClean="0">
                <a:latin typeface="Times New Roman"/>
              </a:rPr>
              <a:t>azlikuje </a:t>
            </a:r>
            <a:r>
              <a:rPr lang="hr-HR" b="1" baseline="0" dirty="0" smtClean="0">
                <a:latin typeface="Times New Roman"/>
              </a:rPr>
              <a:t>se od </a:t>
            </a:r>
            <a:r>
              <a:rPr lang="hr-HR" b="1" i="1" baseline="0" dirty="0" smtClean="0">
                <a:latin typeface="Times New Roman"/>
              </a:rPr>
              <a:t>kontemplativne </a:t>
            </a:r>
            <a:r>
              <a:rPr lang="hr-HR" b="1" i="1" baseline="0" dirty="0" smtClean="0">
                <a:latin typeface="Times New Roman"/>
              </a:rPr>
              <a:t>molitve </a:t>
            </a:r>
            <a:endParaRPr lang="hr-HR" b="1" i="1" baseline="0" dirty="0" smtClean="0">
              <a:latin typeface="Times New Roman"/>
            </a:endParaRPr>
          </a:p>
          <a:p>
            <a:pPr marL="68580" indent="0" algn="ctr">
              <a:buNone/>
            </a:pPr>
            <a:r>
              <a:rPr lang="hr-HR" b="1" baseline="0" dirty="0" smtClean="0">
                <a:latin typeface="Times New Roman"/>
              </a:rPr>
              <a:t>jer </a:t>
            </a:r>
            <a:r>
              <a:rPr lang="hr-HR" b="1" baseline="0" dirty="0" smtClean="0">
                <a:latin typeface="Times New Roman"/>
              </a:rPr>
              <a:t>sadrži </a:t>
            </a:r>
            <a:endParaRPr lang="hr-HR" b="1" baseline="0" dirty="0" smtClean="0">
              <a:latin typeface="Times New Roman"/>
            </a:endParaRPr>
          </a:p>
          <a:p>
            <a:pPr marL="0" indent="0" algn="ctr">
              <a:buNone/>
            </a:pPr>
            <a:r>
              <a:rPr lang="hr-HR" b="1" baseline="0" dirty="0" smtClean="0">
                <a:latin typeface="Times New Roman"/>
              </a:rPr>
              <a:t>prizore</a:t>
            </a:r>
          </a:p>
          <a:p>
            <a:pPr marL="0" indent="0" algn="ctr">
              <a:buNone/>
            </a:pPr>
            <a:r>
              <a:rPr lang="hr-HR" b="1" baseline="0" dirty="0" smtClean="0">
                <a:latin typeface="Times New Roman"/>
              </a:rPr>
              <a:t>osjećaje  </a:t>
            </a:r>
          </a:p>
          <a:p>
            <a:pPr marL="0" indent="0" algn="ctr">
              <a:buNone/>
            </a:pPr>
            <a:r>
              <a:rPr lang="hr-HR" b="1" baseline="0" dirty="0" smtClean="0">
                <a:latin typeface="Times New Roman"/>
              </a:rPr>
              <a:t>misli</a:t>
            </a:r>
          </a:p>
          <a:p>
            <a:pPr marL="68580" indent="0" algn="ctr">
              <a:buNone/>
            </a:pPr>
            <a:r>
              <a:rPr lang="hr-HR" b="1" dirty="0">
                <a:latin typeface="Times New Roman"/>
              </a:rPr>
              <a:t>K</a:t>
            </a:r>
            <a:r>
              <a:rPr lang="hr-HR" b="1" baseline="0" dirty="0" smtClean="0">
                <a:latin typeface="Times New Roman"/>
              </a:rPr>
              <a:t>oliko </a:t>
            </a:r>
            <a:r>
              <a:rPr lang="hr-HR" b="1" baseline="0" dirty="0" smtClean="0">
                <a:latin typeface="Times New Roman"/>
              </a:rPr>
              <a:t>su </a:t>
            </a:r>
            <a:r>
              <a:rPr lang="hr-HR" b="1" baseline="0" dirty="0" smtClean="0">
                <a:latin typeface="Times New Roman"/>
              </a:rPr>
              <a:t>prizori, </a:t>
            </a:r>
            <a:r>
              <a:rPr lang="hr-HR" b="1" baseline="0" dirty="0" smtClean="0">
                <a:latin typeface="Times New Roman"/>
              </a:rPr>
              <a:t>osjećaji i misli odsutni, </a:t>
            </a:r>
            <a:endParaRPr lang="hr-HR" b="1" baseline="0" dirty="0" smtClean="0">
              <a:latin typeface="Times New Roman"/>
            </a:endParaRPr>
          </a:p>
          <a:p>
            <a:pPr marL="68580" indent="0" algn="ctr">
              <a:buNone/>
            </a:pPr>
            <a:r>
              <a:rPr lang="hr-HR" b="1" baseline="0" dirty="0" smtClean="0">
                <a:latin typeface="Times New Roman"/>
              </a:rPr>
              <a:t>molitva </a:t>
            </a:r>
            <a:r>
              <a:rPr lang="hr-HR" b="1" baseline="0" dirty="0" smtClean="0">
                <a:latin typeface="Times New Roman"/>
              </a:rPr>
              <a:t>se </a:t>
            </a:r>
            <a:r>
              <a:rPr lang="hr-HR" b="1" baseline="0" dirty="0" smtClean="0">
                <a:latin typeface="Times New Roman"/>
              </a:rPr>
              <a:t>približava</a:t>
            </a:r>
            <a:r>
              <a:rPr lang="hr-HR" b="1" dirty="0" smtClean="0">
                <a:latin typeface="Times New Roman"/>
              </a:rPr>
              <a:t> </a:t>
            </a:r>
            <a:r>
              <a:rPr lang="hr-HR" b="1" baseline="0" dirty="0" smtClean="0">
                <a:latin typeface="Times New Roman"/>
              </a:rPr>
              <a:t>više </a:t>
            </a:r>
          </a:p>
          <a:p>
            <a:pPr marL="68580" indent="0" algn="ctr">
              <a:buNone/>
            </a:pPr>
            <a:r>
              <a:rPr lang="hr-HR" b="1" i="1" baseline="0" dirty="0" smtClean="0">
                <a:latin typeface="Times New Roman"/>
              </a:rPr>
              <a:t>kontemplativnoj </a:t>
            </a:r>
            <a:r>
              <a:rPr lang="hr-HR" b="1" i="1" baseline="0" dirty="0" smtClean="0">
                <a:latin typeface="Times New Roman"/>
              </a:rPr>
              <a:t>molitvi </a:t>
            </a:r>
            <a:endParaRPr lang="hr-HR" b="1" i="1" baseline="0" dirty="0" smtClean="0">
              <a:latin typeface="Times New Roman"/>
            </a:endParaRPr>
          </a:p>
          <a:p>
            <a:pPr marL="68580" indent="0" algn="ctr">
              <a:buNone/>
            </a:pPr>
            <a:r>
              <a:rPr lang="hr-HR" b="1" baseline="0" dirty="0" smtClean="0">
                <a:latin typeface="Times New Roman"/>
              </a:rPr>
              <a:t>koja je</a:t>
            </a:r>
            <a:r>
              <a:rPr lang="hr-HR" b="1" dirty="0" smtClean="0">
                <a:latin typeface="Times New Roman"/>
              </a:rPr>
              <a:t> </a:t>
            </a:r>
            <a:r>
              <a:rPr lang="hr-HR" b="1" baseline="0" dirty="0" smtClean="0">
                <a:latin typeface="Times New Roman"/>
              </a:rPr>
              <a:t>bez </a:t>
            </a:r>
            <a:r>
              <a:rPr lang="hr-HR" b="1" baseline="0" dirty="0" smtClean="0">
                <a:latin typeface="Times New Roman"/>
              </a:rPr>
              <a:t>riječi i </a:t>
            </a:r>
            <a:r>
              <a:rPr lang="hr-HR" b="1" baseline="0" dirty="0" smtClean="0">
                <a:latin typeface="Times New Roman"/>
              </a:rPr>
              <a:t>slika</a:t>
            </a:r>
            <a:endParaRPr lang="en-US" b="1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>
            <a:normAutofit fontScale="90000"/>
          </a:bodyPr>
          <a:lstStyle/>
          <a:p>
            <a:pPr marR="0" algn="ctr" rtl="0"/>
            <a:r>
              <a:rPr lang="hr-HR" b="1" baseline="0" dirty="0" smtClean="0">
                <a:latin typeface="Times New Roman"/>
              </a:rPr>
              <a:t>Imaginacije ne znači </a:t>
            </a:r>
            <a:br>
              <a:rPr lang="hr-HR" b="1" baseline="0" dirty="0" smtClean="0">
                <a:latin typeface="Times New Roman"/>
              </a:rPr>
            </a:br>
            <a:r>
              <a:rPr lang="hr-HR" b="1" dirty="0" smtClean="0">
                <a:latin typeface="Times New Roman"/>
              </a:rPr>
              <a:t>nešto </a:t>
            </a:r>
            <a:r>
              <a:rPr lang="hr-HR" b="1" baseline="0" dirty="0" smtClean="0">
                <a:latin typeface="Times New Roman"/>
              </a:rPr>
              <a:t>imaginarno </a:t>
            </a:r>
            <a:endParaRPr lang="hr-HR" b="1" baseline="0" dirty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08919"/>
            <a:ext cx="8229600" cy="3463597"/>
          </a:xfrm>
        </p:spPr>
        <p:txBody>
          <a:bodyPr>
            <a:normAutofit lnSpcReduction="10000"/>
          </a:bodyPr>
          <a:lstStyle/>
          <a:p>
            <a:pPr marL="68580" indent="0" algn="ctr">
              <a:buNone/>
            </a:pPr>
            <a:endParaRPr lang="hr-HR" b="1" dirty="0" smtClean="0"/>
          </a:p>
          <a:p>
            <a:pPr marL="68580" indent="0" algn="ctr">
              <a:buNone/>
            </a:pP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Imaginacija se </a:t>
            </a:r>
            <a:r>
              <a:rPr lang="hr-H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potcjenjuje</a:t>
            </a:r>
            <a:endParaRPr lang="hr-H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ctr">
              <a:buNone/>
            </a:pP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jer se brka s </a:t>
            </a:r>
            <a:r>
              <a:rPr lang="hr-H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imaginarnim </a:t>
            </a:r>
          </a:p>
          <a:p>
            <a:pPr marL="68580" indent="0" algn="ctr">
              <a:buNone/>
            </a:pP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odnosno</a:t>
            </a:r>
            <a:endParaRPr lang="hr-H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ctr">
              <a:buNone/>
            </a:pPr>
            <a:r>
              <a:rPr lang="hr-HR" b="1" dirty="0" smtClean="0">
                <a:latin typeface="Times New Roman"/>
              </a:rPr>
              <a:t>nestvarnim </a:t>
            </a:r>
            <a:endParaRPr lang="hr-HR" b="1" dirty="0">
              <a:latin typeface="Times New Roman"/>
            </a:endParaRPr>
          </a:p>
          <a:p>
            <a:pPr marL="68580" indent="0" algn="ctr">
              <a:buNone/>
            </a:pPr>
            <a:r>
              <a:rPr lang="hr-HR" b="1" dirty="0" smtClean="0">
                <a:latin typeface="Times New Roman"/>
              </a:rPr>
              <a:t>neistinitim </a:t>
            </a:r>
            <a:endParaRPr lang="hr-HR" b="1" dirty="0">
              <a:latin typeface="Times New Roman"/>
            </a:endParaRPr>
          </a:p>
          <a:p>
            <a:pPr marL="68580" indent="0" algn="ctr">
              <a:buNone/>
            </a:pPr>
            <a:r>
              <a:rPr lang="hr-HR" b="1" dirty="0" smtClean="0">
                <a:latin typeface="Times New Roman"/>
              </a:rPr>
              <a:t>neobjektivnim</a:t>
            </a:r>
            <a:endParaRPr lang="hr-HR" b="1" dirty="0"/>
          </a:p>
          <a:p>
            <a:pPr marL="68580" indent="0" algn="ctr">
              <a:buNone/>
            </a:pP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b="1" dirty="0">
                <a:latin typeface="Times New Roman"/>
              </a:rPr>
              <a:t>I</a:t>
            </a:r>
            <a:r>
              <a:rPr lang="hr-HR" b="1" baseline="0" dirty="0" smtClean="0">
                <a:latin typeface="Times New Roman"/>
              </a:rPr>
              <a:t>maginacija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636911"/>
            <a:ext cx="8229600" cy="3535605"/>
          </a:xfrm>
        </p:spPr>
        <p:txBody>
          <a:bodyPr/>
          <a:lstStyle/>
          <a:p>
            <a:pPr marL="68580" indent="0" algn="ctr">
              <a:buNone/>
            </a:pPr>
            <a:endParaRPr lang="hr-HR" b="1" baseline="0" dirty="0" smtClean="0">
              <a:latin typeface="Times New Roman"/>
            </a:endParaRPr>
          </a:p>
          <a:p>
            <a:pPr marL="68580" indent="0" algn="ctr">
              <a:buNone/>
            </a:pPr>
            <a:r>
              <a:rPr lang="hr-HR" b="1" baseline="0" dirty="0" smtClean="0">
                <a:latin typeface="Times New Roman"/>
              </a:rPr>
              <a:t>Zbog toga što se u </a:t>
            </a:r>
            <a:r>
              <a:rPr lang="hr-HR" b="1" baseline="0" dirty="0" smtClean="0">
                <a:latin typeface="Times New Roman"/>
              </a:rPr>
              <a:t>našoj zapadnoj kulturi </a:t>
            </a:r>
            <a:endParaRPr lang="hr-HR" b="1" baseline="0" dirty="0" smtClean="0">
              <a:latin typeface="Times New Roman"/>
            </a:endParaRPr>
          </a:p>
          <a:p>
            <a:pPr marL="68580" indent="0" algn="ctr">
              <a:buNone/>
            </a:pPr>
            <a:r>
              <a:rPr lang="hr-HR" b="1" baseline="0" dirty="0" smtClean="0">
                <a:latin typeface="Times New Roman"/>
              </a:rPr>
              <a:t>brkaju </a:t>
            </a:r>
            <a:r>
              <a:rPr lang="hr-HR" b="1" baseline="0" dirty="0" smtClean="0">
                <a:latin typeface="Times New Roman"/>
              </a:rPr>
              <a:t>te dvije riječi, </a:t>
            </a:r>
          </a:p>
          <a:p>
            <a:pPr marL="68580" indent="0" algn="ctr">
              <a:buNone/>
            </a:pPr>
            <a:r>
              <a:rPr lang="hr-HR" b="1" baseline="0" dirty="0" smtClean="0">
                <a:latin typeface="Times New Roman"/>
              </a:rPr>
              <a:t>na </a:t>
            </a:r>
            <a:r>
              <a:rPr lang="hr-HR" b="1" baseline="0" dirty="0" smtClean="0">
                <a:latin typeface="Times New Roman"/>
              </a:rPr>
              <a:t>djelovanje </a:t>
            </a:r>
            <a:r>
              <a:rPr lang="hr-HR" b="1" baseline="0" dirty="0" smtClean="0">
                <a:latin typeface="Times New Roman"/>
              </a:rPr>
              <a:t>se i </a:t>
            </a:r>
            <a:r>
              <a:rPr lang="hr-HR" b="1" baseline="0" dirty="0" smtClean="0">
                <a:latin typeface="Times New Roman"/>
              </a:rPr>
              <a:t>rad imaginacije </a:t>
            </a:r>
            <a:endParaRPr lang="hr-HR" b="1" baseline="0" dirty="0" smtClean="0">
              <a:latin typeface="Times New Roman"/>
            </a:endParaRPr>
          </a:p>
          <a:p>
            <a:pPr marL="68580" indent="0" algn="ctr">
              <a:buNone/>
            </a:pPr>
            <a:r>
              <a:rPr lang="hr-HR" b="1" baseline="0" dirty="0" smtClean="0">
                <a:latin typeface="Times New Roman"/>
              </a:rPr>
              <a:t>gleda </a:t>
            </a:r>
            <a:r>
              <a:rPr lang="hr-HR" b="1" baseline="0" dirty="0" smtClean="0">
                <a:latin typeface="Times New Roman"/>
              </a:rPr>
              <a:t>sa sumnjom. </a:t>
            </a:r>
            <a:endParaRPr lang="en-US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620688"/>
            <a:ext cx="7024744" cy="817160"/>
          </a:xfrm>
        </p:spPr>
        <p:txBody>
          <a:bodyPr>
            <a:normAutofit/>
          </a:bodyPr>
          <a:lstStyle/>
          <a:p>
            <a:pPr marR="0" algn="ctr" rtl="0"/>
            <a:r>
              <a:rPr lang="hr-HR" b="1" baseline="0" dirty="0" smtClean="0">
                <a:latin typeface="Times New Roman"/>
              </a:rPr>
              <a:t>Imaginacija i razum</a:t>
            </a:r>
            <a:endParaRPr lang="hr-HR" b="1" baseline="0" dirty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32855"/>
            <a:ext cx="8229600" cy="4039661"/>
          </a:xfrm>
        </p:spPr>
        <p:txBody>
          <a:bodyPr>
            <a:normAutofit fontScale="92500" lnSpcReduction="10000"/>
          </a:bodyPr>
          <a:lstStyle/>
          <a:p>
            <a:pPr marL="68580" indent="0" algn="ctr">
              <a:buNone/>
            </a:pPr>
            <a:r>
              <a:rPr lang="hr-HR" b="1" baseline="0" dirty="0" smtClean="0">
                <a:latin typeface="Times New Roman"/>
              </a:rPr>
              <a:t>Racionalizam </a:t>
            </a:r>
            <a:r>
              <a:rPr lang="hr-HR" b="1" baseline="0" dirty="0" smtClean="0">
                <a:latin typeface="Times New Roman"/>
              </a:rPr>
              <a:t>19. stoljeća</a:t>
            </a:r>
            <a:endParaRPr lang="hr-HR" b="1" baseline="0" dirty="0" smtClean="0">
              <a:latin typeface="Times New Roman"/>
            </a:endParaRPr>
          </a:p>
          <a:p>
            <a:pPr marL="68580" indent="0" algn="ctr">
              <a:buNone/>
            </a:pPr>
            <a:r>
              <a:rPr lang="vi-VN" b="1" baseline="0" dirty="0" smtClean="0">
                <a:latin typeface="Times New Roman"/>
              </a:rPr>
              <a:t>znanstvene metode </a:t>
            </a:r>
            <a:r>
              <a:rPr lang="hr-HR" b="1" baseline="0" dirty="0" smtClean="0">
                <a:latin typeface="Times New Roman"/>
              </a:rPr>
              <a:t>20. </a:t>
            </a:r>
            <a:r>
              <a:rPr lang="vi-VN" b="1" baseline="0" dirty="0" smtClean="0">
                <a:latin typeface="Times New Roman"/>
              </a:rPr>
              <a:t>stoljeća </a:t>
            </a:r>
            <a:endParaRPr lang="hr-HR" b="1" baseline="0" dirty="0" smtClean="0">
              <a:latin typeface="Times New Roman"/>
            </a:endParaRPr>
          </a:p>
          <a:p>
            <a:pPr marL="68580" indent="0" algn="ctr">
              <a:buNone/>
            </a:pPr>
            <a:r>
              <a:rPr lang="vi-VN" b="1" baseline="0" dirty="0" smtClean="0">
                <a:latin typeface="Times New Roman"/>
              </a:rPr>
              <a:t>nastoj</a:t>
            </a:r>
            <a:r>
              <a:rPr lang="hr-HR" b="1" baseline="0" dirty="0" smtClean="0">
                <a:latin typeface="Times New Roman"/>
              </a:rPr>
              <a:t>e</a:t>
            </a:r>
            <a:r>
              <a:rPr lang="vi-VN" b="1" baseline="0" dirty="0" smtClean="0">
                <a:latin typeface="Times New Roman"/>
              </a:rPr>
              <a:t> posti</a:t>
            </a:r>
            <a:r>
              <a:rPr lang="hr-HR" b="1" baseline="0" dirty="0" err="1" smtClean="0">
                <a:latin typeface="Times New Roman"/>
              </a:rPr>
              <a:t>ći</a:t>
            </a:r>
            <a:r>
              <a:rPr lang="hr-HR" b="1" dirty="0" smtClean="0">
                <a:latin typeface="Times New Roman"/>
              </a:rPr>
              <a:t> </a:t>
            </a:r>
            <a:r>
              <a:rPr lang="vi-VN" b="1" baseline="0" dirty="0" smtClean="0">
                <a:latin typeface="Times New Roman"/>
              </a:rPr>
              <a:t>objektivna </a:t>
            </a:r>
            <a:r>
              <a:rPr lang="vi-VN" b="1" baseline="0" dirty="0" smtClean="0">
                <a:latin typeface="Times New Roman"/>
              </a:rPr>
              <a:t>znanja </a:t>
            </a:r>
            <a:endParaRPr lang="hr-HR" b="1" baseline="0" dirty="0" smtClean="0">
              <a:latin typeface="Times New Roman"/>
            </a:endParaRPr>
          </a:p>
          <a:p>
            <a:pPr marL="68580" indent="0" algn="ctr">
              <a:buNone/>
            </a:pPr>
            <a:r>
              <a:rPr lang="hr-HR" b="1" baseline="0" dirty="0" smtClean="0">
                <a:latin typeface="Times New Roman"/>
              </a:rPr>
              <a:t>To je </a:t>
            </a:r>
            <a:r>
              <a:rPr lang="vi-VN" b="1" baseline="0" dirty="0" smtClean="0">
                <a:latin typeface="Times New Roman"/>
              </a:rPr>
              <a:t>pridonijel</a:t>
            </a:r>
            <a:r>
              <a:rPr lang="hr-HR" b="1" baseline="0" dirty="0" smtClean="0">
                <a:latin typeface="Times New Roman"/>
              </a:rPr>
              <a:t>o</a:t>
            </a:r>
            <a:r>
              <a:rPr lang="vi-VN" b="1" baseline="0" dirty="0" smtClean="0">
                <a:latin typeface="Times New Roman"/>
              </a:rPr>
              <a:t> </a:t>
            </a:r>
            <a:r>
              <a:rPr lang="vi-VN" b="1" baseline="0" dirty="0" smtClean="0">
                <a:latin typeface="Times New Roman"/>
              </a:rPr>
              <a:t>rastavi </a:t>
            </a:r>
            <a:endParaRPr lang="hr-HR" b="1" baseline="0" dirty="0" smtClean="0">
              <a:latin typeface="Times New Roman"/>
            </a:endParaRPr>
          </a:p>
          <a:p>
            <a:pPr marL="68580" indent="0" algn="ctr">
              <a:buNone/>
            </a:pPr>
            <a:r>
              <a:rPr lang="vi-VN" b="1" baseline="0" dirty="0" smtClean="0">
                <a:latin typeface="Times New Roman"/>
              </a:rPr>
              <a:t>imaginacije </a:t>
            </a:r>
            <a:r>
              <a:rPr lang="hr-HR" b="1" baseline="0" dirty="0" smtClean="0">
                <a:latin typeface="Times New Roman"/>
              </a:rPr>
              <a:t>od</a:t>
            </a:r>
            <a:r>
              <a:rPr lang="vi-VN" b="1" baseline="0" dirty="0" smtClean="0">
                <a:latin typeface="Times New Roman"/>
              </a:rPr>
              <a:t> razuma</a:t>
            </a:r>
            <a:endParaRPr lang="hr-HR" b="1" baseline="0" dirty="0" smtClean="0">
              <a:latin typeface="Times New Roman"/>
            </a:endParaRPr>
          </a:p>
          <a:p>
            <a:pPr marL="68580" indent="0" algn="ctr">
              <a:buNone/>
            </a:pPr>
            <a:r>
              <a:rPr lang="hr-HR" b="1" baseline="0" dirty="0" smtClean="0">
                <a:latin typeface="Times New Roman"/>
              </a:rPr>
              <a:t>pa se izgubilo iz vida da </a:t>
            </a:r>
            <a:r>
              <a:rPr lang="hr-HR" b="1" baseline="0" dirty="0" smtClean="0">
                <a:latin typeface="Times New Roman"/>
              </a:rPr>
              <a:t>je mašta „racionalna</a:t>
            </a:r>
            <a:r>
              <a:rPr lang="hr-HR" b="1" baseline="0" dirty="0" smtClean="0">
                <a:latin typeface="Times New Roman"/>
              </a:rPr>
              <a:t>“ </a:t>
            </a:r>
          </a:p>
          <a:p>
            <a:pPr marL="68580" indent="0" algn="ctr">
              <a:buNone/>
            </a:pPr>
            <a:r>
              <a:rPr lang="hr-HR" b="1" baseline="0" dirty="0" smtClean="0">
                <a:latin typeface="Times New Roman"/>
              </a:rPr>
              <a:t>ali </a:t>
            </a:r>
            <a:r>
              <a:rPr lang="hr-HR" b="1" baseline="0" dirty="0" smtClean="0">
                <a:latin typeface="Times New Roman"/>
              </a:rPr>
              <a:t>ne nužno i analitična. </a:t>
            </a:r>
            <a:endParaRPr lang="en-US" b="1" dirty="0" smtClean="0"/>
          </a:p>
          <a:p>
            <a:pPr marL="68580" indent="0" algn="ctr">
              <a:buNone/>
            </a:pPr>
            <a:r>
              <a:rPr lang="vi-VN" b="1" baseline="0" dirty="0" smtClean="0">
                <a:latin typeface="Times New Roman"/>
              </a:rPr>
              <a:t> </a:t>
            </a:r>
            <a:r>
              <a:rPr lang="hr-HR" b="1" baseline="0" dirty="0" smtClean="0">
                <a:latin typeface="Times New Roman"/>
              </a:rPr>
              <a:t>Veliki izumi i znanstvena otkrića </a:t>
            </a:r>
            <a:endParaRPr lang="hr-HR" b="1" baseline="0" dirty="0" smtClean="0">
              <a:latin typeface="Times New Roman"/>
            </a:endParaRPr>
          </a:p>
          <a:p>
            <a:pPr marL="68580" indent="0" algn="ctr">
              <a:buNone/>
            </a:pPr>
            <a:r>
              <a:rPr lang="hr-HR" b="1" baseline="0" dirty="0" smtClean="0">
                <a:latin typeface="Times New Roman"/>
              </a:rPr>
              <a:t>duguju početno </a:t>
            </a:r>
            <a:r>
              <a:rPr lang="hr-HR" b="1" baseline="0" dirty="0" smtClean="0">
                <a:latin typeface="Times New Roman"/>
              </a:rPr>
              <a:t>nadahnuće radu mašte. </a:t>
            </a:r>
            <a:endParaRPr lang="en-US" b="1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b="1" dirty="0" smtClean="0">
                <a:latin typeface="Times New Roman"/>
              </a:rPr>
              <a:t>Bez </a:t>
            </a:r>
            <a:r>
              <a:rPr lang="hr-HR" b="1" dirty="0">
                <a:latin typeface="Times New Roman"/>
              </a:rPr>
              <a:t>imaginacije </a:t>
            </a:r>
            <a:endParaRPr lang="hr-HR" b="1" baseline="0" dirty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endParaRPr lang="hr-HR" b="1" baseline="0" dirty="0" smtClean="0">
              <a:latin typeface="Times New Roman"/>
            </a:endParaRPr>
          </a:p>
          <a:p>
            <a:pPr marL="68580" indent="0" algn="ctr">
              <a:buNone/>
            </a:pPr>
            <a:r>
              <a:rPr lang="hr-HR" b="1" baseline="0" dirty="0" smtClean="0">
                <a:latin typeface="Times New Roman"/>
              </a:rPr>
              <a:t>Ne možemo razumjeti </a:t>
            </a:r>
          </a:p>
          <a:p>
            <a:pPr marL="68580" indent="0" algn="ctr">
              <a:buNone/>
            </a:pPr>
            <a:r>
              <a:rPr lang="hr-HR" b="1" baseline="0" dirty="0" smtClean="0">
                <a:latin typeface="Times New Roman"/>
              </a:rPr>
              <a:t>što </a:t>
            </a:r>
            <a:r>
              <a:rPr lang="hr-HR" b="1" baseline="0" dirty="0" smtClean="0">
                <a:latin typeface="Times New Roman"/>
              </a:rPr>
              <a:t>nam </a:t>
            </a:r>
            <a:r>
              <a:rPr lang="hr-HR" b="1" baseline="0" dirty="0" smtClean="0">
                <a:latin typeface="Times New Roman"/>
              </a:rPr>
              <a:t>druga </a:t>
            </a:r>
            <a:r>
              <a:rPr lang="hr-HR" b="1" baseline="0" dirty="0" smtClean="0">
                <a:latin typeface="Times New Roman"/>
              </a:rPr>
              <a:t>osoba </a:t>
            </a:r>
            <a:r>
              <a:rPr lang="hr-HR" b="1" baseline="0" dirty="0" smtClean="0">
                <a:latin typeface="Times New Roman"/>
              </a:rPr>
              <a:t>želi </a:t>
            </a:r>
            <a:r>
              <a:rPr lang="hr-HR" b="1" baseline="0" dirty="0" smtClean="0">
                <a:latin typeface="Times New Roman"/>
              </a:rPr>
              <a:t>reći dok </a:t>
            </a:r>
            <a:r>
              <a:rPr lang="hr-HR" b="1" baseline="0" dirty="0" smtClean="0">
                <a:latin typeface="Times New Roman"/>
              </a:rPr>
              <a:t>govori:</a:t>
            </a:r>
          </a:p>
          <a:p>
            <a:pPr marL="68580" indent="0" algn="ctr">
              <a:buNone/>
            </a:pPr>
            <a:endParaRPr lang="hr-HR" b="1" baseline="0" dirty="0" smtClean="0">
              <a:latin typeface="Times New Roman"/>
            </a:endParaRPr>
          </a:p>
          <a:p>
            <a:pPr marL="68580" indent="0" algn="ctr">
              <a:buNone/>
            </a:pPr>
            <a:r>
              <a:rPr lang="hr-HR" b="1" i="1" baseline="0" dirty="0" smtClean="0">
                <a:latin typeface="Times New Roman"/>
              </a:rPr>
              <a:t>Nabrojite </a:t>
            </a:r>
            <a:r>
              <a:rPr lang="hr-HR" b="1" i="1" baseline="0" dirty="0" smtClean="0">
                <a:latin typeface="Times New Roman"/>
              </a:rPr>
              <a:t>sve što ste radili u zadnja dva tjedna</a:t>
            </a:r>
            <a:r>
              <a:rPr lang="hr-HR" b="1" i="1" baseline="0" dirty="0" smtClean="0">
                <a:latin typeface="Times New Roman"/>
              </a:rPr>
              <a:t>?</a:t>
            </a:r>
            <a:r>
              <a:rPr lang="hr-HR" b="1" baseline="0" dirty="0" smtClean="0">
                <a:latin typeface="Times New Roman"/>
              </a:rPr>
              <a:t> </a:t>
            </a:r>
          </a:p>
          <a:p>
            <a:pPr marL="68580" indent="0" algn="ctr">
              <a:buNone/>
            </a:pPr>
            <a:endParaRPr lang="hr-HR" b="1" dirty="0">
              <a:latin typeface="Times New Roman"/>
            </a:endParaRPr>
          </a:p>
          <a:p>
            <a:pPr marL="68580" indent="0" algn="ctr">
              <a:buNone/>
            </a:pPr>
            <a:r>
              <a:rPr lang="hr-HR" b="1" baseline="0" dirty="0" smtClean="0">
                <a:latin typeface="Times New Roman"/>
              </a:rPr>
              <a:t>Pristup </a:t>
            </a:r>
            <a:r>
              <a:rPr lang="hr-HR" b="1" baseline="0" dirty="0" smtClean="0">
                <a:latin typeface="Times New Roman"/>
              </a:rPr>
              <a:t>u tu banku pamćenja </a:t>
            </a:r>
            <a:endParaRPr lang="hr-HR" b="1" baseline="0" dirty="0" smtClean="0">
              <a:latin typeface="Times New Roman"/>
            </a:endParaRPr>
          </a:p>
          <a:p>
            <a:pPr marL="68580" indent="0" algn="ctr">
              <a:buNone/>
            </a:pPr>
            <a:r>
              <a:rPr lang="hr-HR" b="1" baseline="0" dirty="0" smtClean="0">
                <a:latin typeface="Times New Roman"/>
              </a:rPr>
              <a:t>ide preko mašte </a:t>
            </a:r>
            <a:endParaRPr lang="hr-HR" b="1" baseline="0" dirty="0" smtClean="0">
              <a:latin typeface="Times New Roman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89168"/>
          </a:xfrm>
        </p:spPr>
        <p:txBody>
          <a:bodyPr/>
          <a:lstStyle/>
          <a:p>
            <a:pPr algn="ctr"/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Imaginacija ili mašta</a:t>
            </a:r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043492" y="2780928"/>
            <a:ext cx="6984892" cy="3051701"/>
          </a:xfrm>
        </p:spPr>
        <p:txBody>
          <a:bodyPr>
            <a:normAutofit fontScale="92500" lnSpcReduction="10000"/>
          </a:bodyPr>
          <a:lstStyle/>
          <a:p>
            <a:r>
              <a:rPr lang="hr-HR" b="1" dirty="0">
                <a:latin typeface="Times New Roman"/>
              </a:rPr>
              <a:t>racionalna je kao i analitičko </a:t>
            </a:r>
            <a:r>
              <a:rPr lang="hr-HR" b="1" dirty="0" smtClean="0">
                <a:latin typeface="Times New Roman"/>
              </a:rPr>
              <a:t>mišljenje</a:t>
            </a:r>
          </a:p>
          <a:p>
            <a:r>
              <a:rPr lang="hr-HR" b="1" dirty="0" smtClean="0">
                <a:latin typeface="Times New Roman"/>
              </a:rPr>
              <a:t>funkcionira </a:t>
            </a:r>
            <a:r>
              <a:rPr lang="hr-HR" b="1" dirty="0">
                <a:latin typeface="Times New Roman"/>
              </a:rPr>
              <a:t>kroz pripovjedački ili narativni </a:t>
            </a:r>
            <a:r>
              <a:rPr lang="hr-HR" b="1" dirty="0" smtClean="0">
                <a:latin typeface="Times New Roman"/>
              </a:rPr>
              <a:t>diskurs</a:t>
            </a:r>
          </a:p>
          <a:p>
            <a:r>
              <a:rPr lang="hr-HR" b="1" dirty="0" smtClean="0">
                <a:latin typeface="Times New Roman"/>
              </a:rPr>
              <a:t>Ima logiku </a:t>
            </a:r>
            <a:r>
              <a:rPr lang="hr-HR" b="1" dirty="0">
                <a:latin typeface="Times New Roman"/>
              </a:rPr>
              <a:t>koja se razlikuje od analitičke </a:t>
            </a:r>
            <a:r>
              <a:rPr lang="hr-HR" b="1" dirty="0" smtClean="0">
                <a:latin typeface="Times New Roman"/>
              </a:rPr>
              <a:t>logike </a:t>
            </a:r>
            <a:endParaRPr lang="hr-HR" b="1" dirty="0">
              <a:latin typeface="Times New Roman"/>
            </a:endParaRPr>
          </a:p>
          <a:p>
            <a:r>
              <a:rPr lang="hr-HR" b="1" dirty="0" smtClean="0">
                <a:latin typeface="Times New Roman"/>
              </a:rPr>
              <a:t>bavi se razumijevanjem </a:t>
            </a:r>
            <a:r>
              <a:rPr lang="hr-HR" b="1" dirty="0">
                <a:latin typeface="Times New Roman"/>
              </a:rPr>
              <a:t>i komunikacijom </a:t>
            </a:r>
            <a:r>
              <a:rPr lang="hr-HR" b="1" dirty="0" smtClean="0">
                <a:latin typeface="Times New Roman"/>
              </a:rPr>
              <a:t>značenja</a:t>
            </a:r>
            <a:endParaRPr lang="en-US" b="1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4258239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17160"/>
          </a:xfrm>
        </p:spPr>
        <p:txBody>
          <a:bodyPr>
            <a:normAutofit fontScale="90000"/>
          </a:bodyPr>
          <a:lstStyle/>
          <a:p>
            <a:pPr marR="0" rtl="0"/>
            <a:r>
              <a:rPr lang="hr-HR" b="1" baseline="0" dirty="0" smtClean="0">
                <a:latin typeface="Times New Roman"/>
              </a:rPr>
              <a:t>Radni opis riječi </a:t>
            </a:r>
            <a:r>
              <a:rPr lang="hr-HR" b="1" i="1" baseline="0" dirty="0" smtClean="0">
                <a:latin typeface="Times New Roman"/>
              </a:rPr>
              <a:t>imaginacija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996951"/>
            <a:ext cx="8229600" cy="3175565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hr-HR" sz="3200" b="1" baseline="0" dirty="0" smtClean="0">
                <a:latin typeface="Times New Roman"/>
              </a:rPr>
              <a:t>To je sposobnost </a:t>
            </a:r>
            <a:endParaRPr lang="hr-HR" sz="3200" b="1" baseline="0" dirty="0" smtClean="0">
              <a:latin typeface="Times New Roman"/>
            </a:endParaRPr>
          </a:p>
          <a:p>
            <a:pPr algn="ctr">
              <a:buNone/>
            </a:pPr>
            <a:r>
              <a:rPr lang="hr-HR" sz="3200" b="1" baseline="0" dirty="0" smtClean="0">
                <a:latin typeface="Times New Roman"/>
              </a:rPr>
              <a:t>u svakome od nas </a:t>
            </a:r>
          </a:p>
          <a:p>
            <a:pPr algn="ctr">
              <a:buNone/>
            </a:pPr>
            <a:r>
              <a:rPr lang="hr-HR" sz="3200" b="1" baseline="0" dirty="0" smtClean="0">
                <a:latin typeface="Times New Roman"/>
              </a:rPr>
              <a:t>da možemo </a:t>
            </a:r>
            <a:endParaRPr lang="hr-HR" sz="3200" b="1" baseline="0" dirty="0" smtClean="0">
              <a:latin typeface="Times New Roman"/>
            </a:endParaRPr>
          </a:p>
          <a:p>
            <a:pPr algn="ctr">
              <a:buNone/>
            </a:pPr>
            <a:r>
              <a:rPr lang="hr-HR" sz="4000" b="1" baseline="0" dirty="0" smtClean="0">
                <a:latin typeface="Times New Roman"/>
              </a:rPr>
              <a:t>učiniti prisutnim </a:t>
            </a:r>
          </a:p>
          <a:p>
            <a:pPr algn="ctr">
              <a:buNone/>
            </a:pPr>
            <a:r>
              <a:rPr lang="hr-HR" sz="4000" b="1" baseline="0" dirty="0" smtClean="0">
                <a:latin typeface="Times New Roman"/>
              </a:rPr>
              <a:t>ono što nije </a:t>
            </a:r>
            <a:r>
              <a:rPr lang="hr-HR" sz="4000" b="1" baseline="0" dirty="0" smtClean="0">
                <a:latin typeface="Times New Roman"/>
              </a:rPr>
              <a:t>prisutno </a:t>
            </a:r>
            <a:endParaRPr lang="en-US" sz="4000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764704"/>
            <a:ext cx="7024744" cy="745152"/>
          </a:xfrm>
        </p:spPr>
        <p:txBody>
          <a:bodyPr>
            <a:normAutofit fontScale="90000"/>
          </a:bodyPr>
          <a:lstStyle/>
          <a:p>
            <a:pPr marR="0" algn="ctr" rtl="0"/>
            <a:r>
              <a:rPr lang="hr-HR" b="1" baseline="0" dirty="0" smtClean="0">
                <a:latin typeface="Times New Roman"/>
              </a:rPr>
              <a:t>Imaginacija – mašta</a:t>
            </a:r>
            <a:endParaRPr lang="hr-HR" b="1" baseline="0" dirty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492896"/>
            <a:ext cx="6777317" cy="3960440"/>
          </a:xfrm>
        </p:spPr>
        <p:txBody>
          <a:bodyPr>
            <a:normAutofit fontScale="77500" lnSpcReduction="20000"/>
          </a:bodyPr>
          <a:lstStyle/>
          <a:p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blisko je povezana s osjetilima koja primaju podatke iz neposredne okoline </a:t>
            </a:r>
          </a:p>
          <a:p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intimno je povezana s pamćenjem 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olakšava pristup podatcima u nama</a:t>
            </a:r>
          </a:p>
          <a:p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isprepletena je s našim kognitivnim sposobnostima</a:t>
            </a:r>
          </a:p>
          <a:p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bitna je za razumijevanje i komuniciranje značenja</a:t>
            </a:r>
          </a:p>
          <a:p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zajedno s moći pamćenja može biti ulaz u nesvjesno i duboke osjećaje </a:t>
            </a:r>
          </a:p>
          <a:p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ključ je za korištenje i stvaranje simbola koji su za razumna bića toliko važni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848990" cy="745152"/>
          </a:xfrm>
        </p:spPr>
        <p:txBody>
          <a:bodyPr>
            <a:noAutofit/>
          </a:bodyPr>
          <a:lstStyle/>
          <a:p>
            <a:pPr algn="ctr"/>
            <a:r>
              <a:rPr lang="hr-HR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Duhovne</a:t>
            </a:r>
            <a: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vježbe sv. Ignacija</a:t>
            </a:r>
            <a:b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ulaženje u </a:t>
            </a:r>
            <a:r>
              <a:rPr lang="hr-HR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prizor</a:t>
            </a:r>
            <a: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ili kontemplacija evanđelja</a:t>
            </a:r>
            <a:endParaRPr lang="hr-H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83568" y="2564904"/>
            <a:ext cx="7704856" cy="3744416"/>
          </a:xfrm>
        </p:spPr>
        <p:txBody>
          <a:bodyPr>
            <a:normAutofit fontScale="70000" lnSpcReduction="20000"/>
          </a:bodyPr>
          <a:lstStyle/>
          <a:p>
            <a:pPr marL="68580" indent="0" algn="ctr">
              <a:buNone/>
            </a:pPr>
            <a:endParaRPr lang="hr-H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ctr">
              <a:buNone/>
            </a:pPr>
            <a:r>
              <a:rPr lang="hr-HR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Prvi tjedan: </a:t>
            </a:r>
          </a:p>
          <a:p>
            <a:pPr marL="68580" indent="0">
              <a:buNone/>
            </a:pPr>
            <a:r>
              <a:rPr lang="hr-HR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meditacija 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načelu i temelju, o grijehu anđela, prvih ljudi i vlastitim grijesima</a:t>
            </a:r>
          </a:p>
          <a:p>
            <a:pPr marL="68580" indent="0" algn="ctr">
              <a:buNone/>
            </a:pPr>
            <a:r>
              <a:rPr lang="hr-HR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Drugi tjedan: </a:t>
            </a:r>
          </a:p>
          <a:p>
            <a:pPr marL="68580" indent="0">
              <a:buNone/>
            </a:pPr>
            <a:r>
              <a:rPr lang="hr-HR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kontemplacija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prizora od navještenja do </a:t>
            </a: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osljednje večere</a:t>
            </a:r>
          </a:p>
          <a:p>
            <a:pPr marL="68580" indent="0" algn="ctr">
              <a:buNone/>
            </a:pPr>
            <a:r>
              <a:rPr lang="hr-HR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Treći tjedan</a:t>
            </a:r>
            <a:r>
              <a:rPr lang="hr-HR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hr-HR" b="1" dirty="0" smtClean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>
              <a:buNone/>
            </a:pPr>
            <a:r>
              <a:rPr lang="hr-HR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kontemplacija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prizora 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Isusove muke</a:t>
            </a:r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ctr">
              <a:buNone/>
            </a:pPr>
            <a:r>
              <a:rPr lang="hr-HR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Četvrti tjedan</a:t>
            </a:r>
            <a:r>
              <a:rPr lang="hr-HR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hr-HR" b="1" dirty="0" smtClean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>
              <a:buNone/>
            </a:pPr>
            <a:r>
              <a:rPr lang="hr-HR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kontemplacija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prizora 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Isusova uskrsnuća, ukazanja i uzašašća</a:t>
            </a:r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>
              <a:buNone/>
            </a:pPr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39125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hr-HR" b="1" dirty="0" smtClean="0"/>
              <a:t>Pučka kontemplacija evanđelja</a:t>
            </a:r>
            <a:endParaRPr lang="hr-HR" b="1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 smtClean="0"/>
          </a:p>
          <a:p>
            <a:pPr marL="68580" indent="0" algn="ctr">
              <a:buNone/>
            </a:pPr>
            <a:r>
              <a:rPr lang="hr-H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Vjernici za Božić</a:t>
            </a:r>
          </a:p>
          <a:p>
            <a:pPr marL="68580" indent="0" algn="ctr">
              <a:buNone/>
            </a:pPr>
            <a:r>
              <a:rPr lang="hr-H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idu u betlehemsku štalicu</a:t>
            </a:r>
          </a:p>
          <a:p>
            <a:pPr marL="68580" indent="0" algn="ctr">
              <a:buNone/>
            </a:pPr>
            <a:r>
              <a:rPr lang="hr-H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 </a:t>
            </a:r>
            <a:r>
              <a:rPr lang="hr-H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ostavljajući svoj grad</a:t>
            </a:r>
          </a:p>
          <a:p>
            <a:pPr marL="68580" indent="0" algn="ctr">
              <a:buNone/>
            </a:pPr>
            <a:endParaRPr lang="hr-HR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ctr">
              <a:buNone/>
            </a:pPr>
            <a:r>
              <a:rPr lang="hr-H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Veliki petak </a:t>
            </a:r>
            <a:r>
              <a:rPr lang="hr-H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pobožnosti Križnoga puta</a:t>
            </a:r>
            <a:endParaRPr lang="hr-HR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ctr">
              <a:buNone/>
            </a:pPr>
            <a:r>
              <a:rPr lang="hr-H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vjernici ne ostavljaju svoj grad</a:t>
            </a:r>
            <a:endParaRPr lang="hr-HR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ctr">
              <a:buNone/>
            </a:pPr>
            <a:r>
              <a:rPr lang="hr-H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hr-H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 išli za Isusom </a:t>
            </a:r>
          </a:p>
          <a:p>
            <a:pPr marL="68580" indent="0" algn="ctr">
              <a:buNone/>
            </a:pPr>
            <a:r>
              <a:rPr lang="hr-H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koji nosi križ u Jeruzalemu</a:t>
            </a:r>
          </a:p>
        </p:txBody>
      </p:sp>
    </p:spTree>
    <p:extLst>
      <p:ext uri="{BB962C8B-B14F-4D97-AF65-F5344CB8AC3E}">
        <p14:creationId xmlns:p14="http://schemas.microsoft.com/office/powerpoint/2010/main" val="49909139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hr-HR" b="1" dirty="0"/>
              <a:t>Pučka kontemplacija evanđelja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8580" indent="0" algn="ctr">
              <a:buNone/>
            </a:pPr>
            <a:endParaRPr lang="hr-HR" b="1" dirty="0" smtClean="0"/>
          </a:p>
          <a:p>
            <a:pPr marL="68580" indent="0" algn="ctr">
              <a:buNone/>
            </a:pP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Božić i Križni put </a:t>
            </a:r>
          </a:p>
          <a:p>
            <a:pPr marL="68580" indent="0" algn="ctr">
              <a:buNone/>
            </a:pP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opisani su u Svetom pismu.</a:t>
            </a:r>
          </a:p>
          <a:p>
            <a:pPr marL="68580" indent="0" algn="ctr">
              <a:buNone/>
            </a:pP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Ima mnogo drugih događaja </a:t>
            </a:r>
          </a:p>
          <a:p>
            <a:pPr marL="68580" indent="0" algn="ctr">
              <a:buNone/>
            </a:pP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opisanih u Bibliji </a:t>
            </a:r>
          </a:p>
          <a:p>
            <a:pPr marL="68580" indent="0" algn="ctr">
              <a:buNone/>
            </a:pP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njih se vjernici također mogu uživjeti </a:t>
            </a:r>
          </a:p>
          <a:p>
            <a:pPr marL="68580" indent="0" algn="ctr">
              <a:buNone/>
            </a:pP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kao da su tamo</a:t>
            </a:r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88815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89168"/>
          </a:xfrm>
        </p:spPr>
        <p:txBody>
          <a:bodyPr>
            <a:normAutofit fontScale="90000"/>
          </a:bodyPr>
          <a:lstStyle/>
          <a:p>
            <a:pPr algn="ctr"/>
            <a:r>
              <a:rPr lang="hr-HR" b="1" dirty="0" smtClean="0"/>
              <a:t>Ulaženje u prizore evanđelja</a:t>
            </a:r>
            <a:endParaRPr lang="hr-HR" b="1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8580" indent="0" algn="ctr">
              <a:buNone/>
            </a:pPr>
            <a:endParaRPr lang="hr-HR" b="1" dirty="0" smtClean="0"/>
          </a:p>
          <a:p>
            <a:pPr marL="68580" indent="0" algn="ctr">
              <a:buNone/>
            </a:pPr>
            <a:r>
              <a:rPr lang="hr-HR" b="1" dirty="0" smtClean="0"/>
              <a:t>O ulaženju u prizore iz evanđelja</a:t>
            </a:r>
          </a:p>
          <a:p>
            <a:pPr marL="68580" indent="0" algn="ctr">
              <a:buNone/>
            </a:pPr>
            <a:r>
              <a:rPr lang="hr-HR" b="1" dirty="0" smtClean="0"/>
              <a:t>pisao je </a:t>
            </a:r>
          </a:p>
          <a:p>
            <a:pPr marL="68580" indent="0" algn="ctr">
              <a:buNone/>
            </a:pPr>
            <a:r>
              <a:rPr lang="hr-HR" b="1" dirty="0" err="1" smtClean="0"/>
              <a:t>Ludolf</a:t>
            </a:r>
            <a:r>
              <a:rPr lang="hr-HR" b="1" dirty="0" smtClean="0"/>
              <a:t> Saksonski</a:t>
            </a:r>
          </a:p>
          <a:p>
            <a:pPr marL="68580" indent="0" algn="ctr">
              <a:buNone/>
            </a:pPr>
            <a:r>
              <a:rPr lang="hr-HR" b="1" dirty="0" smtClean="0"/>
              <a:t>u 14. st.</a:t>
            </a:r>
          </a:p>
          <a:p>
            <a:pPr marL="68580" indent="0" algn="ctr">
              <a:buNone/>
            </a:pPr>
            <a:r>
              <a:rPr lang="hr-HR" b="1" dirty="0" smtClean="0"/>
              <a:t>u svojoj knjizi na latinskom jeziku</a:t>
            </a:r>
          </a:p>
          <a:p>
            <a:pPr marL="68580" indent="0" algn="ctr">
              <a:buNone/>
            </a:pPr>
            <a:r>
              <a:rPr lang="hr-HR" b="1" i="1" dirty="0" smtClean="0"/>
              <a:t>Vita </a:t>
            </a:r>
            <a:r>
              <a:rPr lang="hr-HR" b="1" i="1" dirty="0" err="1" smtClean="0"/>
              <a:t>Christi</a:t>
            </a:r>
            <a:r>
              <a:rPr lang="hr-HR" b="1" i="1" dirty="0" smtClean="0"/>
              <a:t> – Kristov život</a:t>
            </a:r>
            <a:endParaRPr lang="hr-HR" b="1" i="1" dirty="0"/>
          </a:p>
        </p:txBody>
      </p:sp>
    </p:spTree>
    <p:extLst>
      <p:ext uri="{BB962C8B-B14F-4D97-AF65-F5344CB8AC3E}">
        <p14:creationId xmlns:p14="http://schemas.microsoft.com/office/powerpoint/2010/main" val="293362791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r-HR" sz="3600" b="1" dirty="0" err="1">
                <a:latin typeface="Times New Roman"/>
              </a:rPr>
              <a:t>Ludolf</a:t>
            </a:r>
            <a:r>
              <a:rPr lang="hr-HR" sz="3600" b="1" dirty="0">
                <a:latin typeface="Times New Roman"/>
              </a:rPr>
              <a:t> Saksonski (1300. – 1378.) </a:t>
            </a:r>
            <a:br>
              <a:rPr lang="hr-HR" sz="3600" b="1" dirty="0">
                <a:latin typeface="Times New Roman"/>
              </a:rPr>
            </a:br>
            <a:r>
              <a:rPr lang="hr-HR" sz="3600" b="1" dirty="0" smtClean="0">
                <a:latin typeface="Times New Roman"/>
              </a:rPr>
              <a:t>autor knjige </a:t>
            </a:r>
            <a:r>
              <a:rPr lang="hr-HR" sz="3600" b="1" i="1" dirty="0" smtClean="0">
                <a:latin typeface="Times New Roman"/>
              </a:rPr>
              <a:t>Vita </a:t>
            </a:r>
            <a:r>
              <a:rPr lang="hr-HR" sz="3600" b="1" i="1" dirty="0" err="1" smtClean="0">
                <a:latin typeface="Times New Roman"/>
              </a:rPr>
              <a:t>Christi</a:t>
            </a:r>
            <a:r>
              <a:rPr lang="hr-HR" sz="3600" b="1" i="1" dirty="0" smtClean="0">
                <a:latin typeface="Times New Roman"/>
              </a:rPr>
              <a:t> – Kristov život</a:t>
            </a:r>
            <a:endParaRPr lang="hr-HR" sz="3600" b="1" i="1" baseline="0" dirty="0" smtClean="0">
              <a:solidFill>
                <a:schemeClr val="tx1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04863"/>
            <a:ext cx="8229600" cy="3967653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hr-HR" sz="2800" b="1" baseline="0" dirty="0" smtClean="0">
                <a:latin typeface="Times New Roman"/>
              </a:rPr>
              <a:t>Knjiga je prevedena</a:t>
            </a:r>
          </a:p>
          <a:p>
            <a:r>
              <a:rPr lang="hr-HR" sz="2800" b="1" baseline="0" dirty="0" smtClean="0">
                <a:latin typeface="Times New Roman"/>
              </a:rPr>
              <a:t>na </a:t>
            </a:r>
            <a:r>
              <a:rPr lang="hr-HR" sz="2800" b="1" baseline="0" dirty="0" smtClean="0">
                <a:latin typeface="Times New Roman"/>
              </a:rPr>
              <a:t>katalonski (Valencia, 1495.) </a:t>
            </a:r>
            <a:r>
              <a:rPr lang="hr-HR" sz="2800" b="1" baseline="0" dirty="0" smtClean="0">
                <a:latin typeface="Times New Roman"/>
              </a:rPr>
              <a:t> </a:t>
            </a:r>
            <a:endParaRPr lang="hr-HR" sz="2800" b="1" baseline="0" dirty="0" smtClean="0">
              <a:latin typeface="Times New Roman"/>
            </a:endParaRPr>
          </a:p>
          <a:p>
            <a:r>
              <a:rPr lang="hr-HR" sz="2800" b="1" baseline="0" dirty="0" smtClean="0">
                <a:latin typeface="Times New Roman"/>
              </a:rPr>
              <a:t>na španjolski </a:t>
            </a:r>
            <a:r>
              <a:rPr lang="hr-HR" sz="2800" b="1" baseline="0" dirty="0" smtClean="0">
                <a:latin typeface="Times New Roman"/>
              </a:rPr>
              <a:t>(Alcala 1502</a:t>
            </a:r>
            <a:r>
              <a:rPr lang="hr-HR" sz="2800" b="1" baseline="0" dirty="0" smtClean="0">
                <a:latin typeface="Times New Roman"/>
              </a:rPr>
              <a:t>.) </a:t>
            </a:r>
          </a:p>
          <a:p>
            <a:endParaRPr lang="hr-HR" sz="2800" b="1" baseline="0" dirty="0" smtClean="0">
              <a:latin typeface="Times New Roman"/>
            </a:endParaRPr>
          </a:p>
          <a:p>
            <a:pPr marL="68580" indent="0" algn="ctr">
              <a:buNone/>
            </a:pPr>
            <a:r>
              <a:rPr lang="hr-HR" sz="2800" b="1" baseline="0" dirty="0" smtClean="0">
                <a:latin typeface="Times New Roman"/>
              </a:rPr>
              <a:t>Značajno je utjecala na razvoj kršćanske </a:t>
            </a:r>
            <a:r>
              <a:rPr lang="hr-HR" sz="2800" b="1" baseline="0" dirty="0" smtClean="0">
                <a:latin typeface="Times New Roman"/>
              </a:rPr>
              <a:t>molitve </a:t>
            </a:r>
            <a:endParaRPr lang="hr-HR" sz="2800" b="1" baseline="0" dirty="0" smtClean="0">
              <a:latin typeface="Times New Roman"/>
            </a:endParaRPr>
          </a:p>
          <a:p>
            <a:pPr marL="68580" indent="0" algn="ctr">
              <a:buNone/>
            </a:pPr>
            <a:r>
              <a:rPr lang="hr-HR" sz="2800" b="1" baseline="0" dirty="0" smtClean="0">
                <a:latin typeface="Times New Roman"/>
              </a:rPr>
              <a:t>Uvela je koncept uranjanja i projiciranja sebe </a:t>
            </a:r>
            <a:endParaRPr lang="hr-HR" sz="2800" b="1" baseline="0" dirty="0" smtClean="0">
              <a:latin typeface="Times New Roman"/>
            </a:endParaRPr>
          </a:p>
          <a:p>
            <a:pPr marL="68580" indent="0" algn="ctr">
              <a:buNone/>
            </a:pPr>
            <a:r>
              <a:rPr lang="hr-HR" sz="2800" b="1" baseline="0" dirty="0" smtClean="0">
                <a:latin typeface="Times New Roman"/>
              </a:rPr>
              <a:t>u </a:t>
            </a:r>
            <a:r>
              <a:rPr lang="hr-HR" sz="2800" b="1" baseline="0" dirty="0" smtClean="0">
                <a:latin typeface="Times New Roman"/>
              </a:rPr>
              <a:t>prizore života Isusova 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hr-HR" b="1" i="1" baseline="0" dirty="0" smtClean="0">
                <a:latin typeface="Times New Roman"/>
              </a:rPr>
              <a:t>Devotio Moderna</a:t>
            </a:r>
            <a:r>
              <a:rPr lang="hr-HR" b="1" baseline="0" dirty="0" smtClean="0">
                <a:latin typeface="Times New Roman"/>
              </a:rPr>
              <a:t> </a:t>
            </a:r>
            <a:r>
              <a:rPr lang="hr-HR" b="1" baseline="0" dirty="0" smtClean="0">
                <a:latin typeface="Times New Roman"/>
              </a:rPr>
              <a:t/>
            </a:r>
            <a:br>
              <a:rPr lang="hr-HR" b="1" baseline="0" dirty="0" smtClean="0">
                <a:latin typeface="Times New Roman"/>
              </a:rPr>
            </a:br>
            <a:r>
              <a:rPr lang="hr-HR" b="1" baseline="0" dirty="0" smtClean="0">
                <a:latin typeface="Times New Roman"/>
              </a:rPr>
              <a:t>(</a:t>
            </a:r>
            <a:r>
              <a:rPr lang="hr-HR" b="1" baseline="0" dirty="0" smtClean="0">
                <a:latin typeface="Times New Roman"/>
              </a:rPr>
              <a:t>Moderna pobožnost)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20887"/>
            <a:ext cx="8229600" cy="3751629"/>
          </a:xfrm>
        </p:spPr>
        <p:txBody>
          <a:bodyPr>
            <a:normAutofit fontScale="77500" lnSpcReduction="20000"/>
          </a:bodyPr>
          <a:lstStyle/>
          <a:p>
            <a:pPr marL="68580" indent="0" algn="ctr">
              <a:buNone/>
            </a:pPr>
            <a:r>
              <a:rPr lang="hr-HR" b="1" dirty="0" smtClean="0">
                <a:latin typeface="Times New Roman"/>
              </a:rPr>
              <a:t>T</a:t>
            </a:r>
            <a:r>
              <a:rPr lang="hr-HR" b="1" baseline="0" dirty="0" smtClean="0">
                <a:latin typeface="Times New Roman"/>
              </a:rPr>
              <a:t>akav pristup </a:t>
            </a:r>
            <a:r>
              <a:rPr lang="hr-HR" b="1" baseline="0" dirty="0" smtClean="0">
                <a:latin typeface="Times New Roman"/>
              </a:rPr>
              <a:t>je </a:t>
            </a:r>
            <a:r>
              <a:rPr lang="hr-HR" b="1" baseline="0" dirty="0" smtClean="0">
                <a:latin typeface="Times New Roman"/>
              </a:rPr>
              <a:t>postao popularan </a:t>
            </a:r>
          </a:p>
          <a:p>
            <a:pPr marL="68580" indent="0" algn="ctr">
              <a:buNone/>
            </a:pPr>
            <a:r>
              <a:rPr lang="hr-HR" b="1" baseline="0" dirty="0" smtClean="0">
                <a:latin typeface="Times New Roman"/>
              </a:rPr>
              <a:t>u </a:t>
            </a:r>
            <a:r>
              <a:rPr lang="hr-HR" b="1" baseline="0" dirty="0" smtClean="0">
                <a:latin typeface="Times New Roman"/>
              </a:rPr>
              <a:t>crkvenome pokretu </a:t>
            </a:r>
            <a:endParaRPr lang="hr-HR" b="1" baseline="0" dirty="0" smtClean="0">
              <a:latin typeface="Times New Roman"/>
            </a:endParaRPr>
          </a:p>
          <a:p>
            <a:pPr marL="68580" indent="0" algn="ctr">
              <a:buNone/>
            </a:pPr>
            <a:r>
              <a:rPr lang="hr-HR" b="1" i="1" baseline="0" dirty="0" err="1" smtClean="0">
                <a:latin typeface="Times New Roman"/>
              </a:rPr>
              <a:t>Devotio</a:t>
            </a:r>
            <a:r>
              <a:rPr lang="hr-HR" b="1" i="1" baseline="0" dirty="0" smtClean="0">
                <a:latin typeface="Times New Roman"/>
              </a:rPr>
              <a:t> </a:t>
            </a:r>
            <a:r>
              <a:rPr lang="hr-HR" b="1" i="1" baseline="0" dirty="0" smtClean="0">
                <a:latin typeface="Times New Roman"/>
              </a:rPr>
              <a:t>Moderna</a:t>
            </a:r>
            <a:r>
              <a:rPr lang="hr-HR" b="1" baseline="0" dirty="0" smtClean="0">
                <a:latin typeface="Times New Roman"/>
              </a:rPr>
              <a:t> </a:t>
            </a:r>
            <a:r>
              <a:rPr lang="hr-HR" b="1" baseline="0" dirty="0" smtClean="0">
                <a:latin typeface="Times New Roman"/>
              </a:rPr>
              <a:t>u </a:t>
            </a:r>
            <a:r>
              <a:rPr lang="hr-HR" b="1" baseline="0" dirty="0" smtClean="0">
                <a:latin typeface="Times New Roman"/>
              </a:rPr>
              <a:t>14. st. </a:t>
            </a:r>
            <a:endParaRPr lang="hr-HR" b="1" baseline="0" dirty="0" smtClean="0">
              <a:latin typeface="Times New Roman"/>
            </a:endParaRPr>
          </a:p>
          <a:p>
            <a:pPr marL="68580" indent="0" algn="ctr">
              <a:buNone/>
            </a:pPr>
            <a:endParaRPr lang="hr-HR" b="1" baseline="0" dirty="0" smtClean="0">
              <a:latin typeface="Times New Roman"/>
            </a:endParaRPr>
          </a:p>
          <a:p>
            <a:r>
              <a:rPr lang="hr-HR" b="1" baseline="0" dirty="0" smtClean="0">
                <a:latin typeface="Times New Roman"/>
              </a:rPr>
              <a:t>promicao </a:t>
            </a:r>
            <a:r>
              <a:rPr lang="hr-HR" b="1" baseline="0" dirty="0" smtClean="0">
                <a:latin typeface="Times New Roman"/>
              </a:rPr>
              <a:t>je apostolsku </a:t>
            </a:r>
            <a:r>
              <a:rPr lang="hr-HR" b="1" baseline="0" dirty="0" smtClean="0">
                <a:latin typeface="Times New Roman"/>
              </a:rPr>
              <a:t>obnovu </a:t>
            </a:r>
          </a:p>
          <a:p>
            <a:r>
              <a:rPr lang="hr-HR" b="1" baseline="0" dirty="0" smtClean="0">
                <a:latin typeface="Times New Roman"/>
              </a:rPr>
              <a:t>ponovno </a:t>
            </a:r>
            <a:r>
              <a:rPr lang="hr-HR" b="1" baseline="0" dirty="0" smtClean="0">
                <a:latin typeface="Times New Roman"/>
              </a:rPr>
              <a:t>otkrivao </a:t>
            </a:r>
            <a:r>
              <a:rPr lang="hr-HR" b="1" baseline="0" dirty="0" smtClean="0">
                <a:latin typeface="Times New Roman"/>
              </a:rPr>
              <a:t>poniznost, poslušnost i jednostavnost života </a:t>
            </a:r>
          </a:p>
          <a:p>
            <a:r>
              <a:rPr lang="hr-HR" b="1" baseline="0" dirty="0" smtClean="0">
                <a:latin typeface="Times New Roman"/>
              </a:rPr>
              <a:t>utjecao na Tomu Kempenca, autora popularne i stoljećima sve do danas čitane knjige </a:t>
            </a:r>
            <a:r>
              <a:rPr lang="hr-HR" b="1" i="1" baseline="0" dirty="0" smtClean="0">
                <a:latin typeface="Times New Roman"/>
              </a:rPr>
              <a:t>Nasljeduj Krista. </a:t>
            </a:r>
          </a:p>
          <a:p>
            <a:pPr marL="68580" indent="0" algn="ctr">
              <a:buNone/>
            </a:pPr>
            <a:endParaRPr lang="hr-HR" b="1" baseline="0" dirty="0" smtClean="0">
              <a:latin typeface="Times New Roman"/>
            </a:endParaRPr>
          </a:p>
          <a:p>
            <a:pPr marL="68580" indent="0" algn="ctr">
              <a:buNone/>
            </a:pPr>
            <a:r>
              <a:rPr lang="hr-HR" b="1" baseline="0" dirty="0" smtClean="0">
                <a:latin typeface="Times New Roman"/>
              </a:rPr>
              <a:t>Pokret </a:t>
            </a:r>
            <a:r>
              <a:rPr lang="hr-HR" b="1" baseline="0" dirty="0" smtClean="0">
                <a:latin typeface="Times New Roman"/>
              </a:rPr>
              <a:t>je ugušen dolaskom </a:t>
            </a:r>
            <a:r>
              <a:rPr lang="hr-HR" b="1" baseline="0" dirty="0" smtClean="0">
                <a:latin typeface="Times New Roman"/>
              </a:rPr>
              <a:t>protestantizma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r-HR" sz="3200" b="1" dirty="0" err="1">
                <a:latin typeface="Times New Roman"/>
              </a:rPr>
              <a:t>Ludolf</a:t>
            </a:r>
            <a:r>
              <a:rPr lang="hr-HR" sz="3200" b="1" dirty="0">
                <a:latin typeface="Times New Roman"/>
              </a:rPr>
              <a:t> Saksonski (1300. – 1378.) </a:t>
            </a:r>
            <a:br>
              <a:rPr lang="hr-HR" sz="3200" b="1" dirty="0">
                <a:latin typeface="Times New Roman"/>
              </a:rPr>
            </a:br>
            <a:r>
              <a:rPr lang="hr-HR" sz="3200" b="1" i="1" dirty="0">
                <a:latin typeface="Times New Roman"/>
              </a:rPr>
              <a:t>Vita </a:t>
            </a:r>
            <a:r>
              <a:rPr lang="hr-HR" sz="3200" b="1" i="1" dirty="0" err="1">
                <a:latin typeface="Times New Roman"/>
              </a:rPr>
              <a:t>Christi</a:t>
            </a:r>
            <a:endParaRPr lang="hr-HR" sz="3200" b="1" baseline="0" dirty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buNone/>
            </a:pPr>
            <a:endParaRPr lang="hr-HR" b="1" baseline="0" dirty="0" smtClean="0">
              <a:latin typeface="Times New Roman"/>
            </a:endParaRPr>
          </a:p>
          <a:p>
            <a:pPr algn="ctr">
              <a:buNone/>
            </a:pPr>
            <a:endParaRPr lang="hr-HR" b="1" dirty="0">
              <a:latin typeface="Times New Roman"/>
            </a:endParaRPr>
          </a:p>
          <a:p>
            <a:pPr algn="ctr">
              <a:buNone/>
            </a:pPr>
            <a:r>
              <a:rPr lang="hr-HR" b="1" baseline="0" dirty="0" smtClean="0">
                <a:latin typeface="Times New Roman"/>
              </a:rPr>
              <a:t>Srednjovjekovni tekst </a:t>
            </a:r>
          </a:p>
          <a:p>
            <a:pPr algn="ctr">
              <a:buNone/>
            </a:pPr>
            <a:r>
              <a:rPr lang="hr-HR" b="1" baseline="0" dirty="0" smtClean="0">
                <a:latin typeface="Times New Roman"/>
              </a:rPr>
              <a:t>podrazumijeva </a:t>
            </a:r>
          </a:p>
          <a:p>
            <a:pPr algn="ctr">
              <a:buNone/>
            </a:pPr>
            <a:r>
              <a:rPr lang="hr-HR" b="1" baseline="0" dirty="0" smtClean="0">
                <a:latin typeface="Times New Roman"/>
              </a:rPr>
              <a:t>da je mašta isprepletena </a:t>
            </a:r>
          </a:p>
          <a:p>
            <a:pPr algn="ctr">
              <a:buNone/>
            </a:pPr>
            <a:r>
              <a:rPr lang="hr-HR" b="1" baseline="0" dirty="0" smtClean="0">
                <a:latin typeface="Times New Roman"/>
              </a:rPr>
              <a:t>s drugim kognitivnim sposobnostima</a:t>
            </a:r>
            <a:endParaRPr lang="en-US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b="1" baseline="0" dirty="0" smtClean="0">
                <a:latin typeface="Times New Roman"/>
              </a:rPr>
              <a:t>Ludolf Saksonski</a:t>
            </a:r>
            <a:r>
              <a:rPr lang="hr-HR" b="1" dirty="0" smtClean="0">
                <a:latin typeface="Times New Roman"/>
              </a:rPr>
              <a:t> (</a:t>
            </a:r>
            <a:r>
              <a:rPr lang="hr-HR" b="1" dirty="0" smtClean="0">
                <a:latin typeface="Times New Roman"/>
              </a:rPr>
              <a:t>1300. – 1378</a:t>
            </a:r>
            <a:r>
              <a:rPr lang="hr-HR" b="1" dirty="0" smtClean="0">
                <a:latin typeface="Times New Roman"/>
              </a:rPr>
              <a:t>.) </a:t>
            </a:r>
            <a:br>
              <a:rPr lang="hr-HR" b="1" dirty="0" smtClean="0">
                <a:latin typeface="Times New Roman"/>
              </a:rPr>
            </a:br>
            <a:r>
              <a:rPr lang="hr-HR" b="1" i="1" baseline="0" dirty="0" smtClean="0">
                <a:latin typeface="Times New Roman"/>
              </a:rPr>
              <a:t>Vita </a:t>
            </a:r>
            <a:r>
              <a:rPr lang="hr-HR" b="1" i="1" baseline="0" dirty="0" smtClean="0">
                <a:latin typeface="Times New Roman"/>
              </a:rPr>
              <a:t>Christi</a:t>
            </a:r>
            <a:endParaRPr lang="vi-VN" b="1" i="1" baseline="0" dirty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hr-HR" b="1" baseline="0" dirty="0" smtClean="0">
                <a:latin typeface="Times New Roman"/>
              </a:rPr>
              <a:t>„</a:t>
            </a:r>
            <a:r>
              <a:rPr lang="vi-VN" b="1" baseline="0" dirty="0" smtClean="0">
                <a:latin typeface="Times New Roman"/>
              </a:rPr>
              <a:t>Ako </a:t>
            </a:r>
            <a:r>
              <a:rPr lang="vi-VN" b="1" baseline="0" dirty="0" smtClean="0">
                <a:latin typeface="Times New Roman"/>
              </a:rPr>
              <a:t>želite imati koristi od ovih prizora </a:t>
            </a:r>
            <a:endParaRPr lang="hr-HR" b="1" baseline="0" dirty="0" smtClean="0">
              <a:latin typeface="Times New Roman"/>
            </a:endParaRPr>
          </a:p>
          <a:p>
            <a:pPr algn="ctr">
              <a:buNone/>
            </a:pPr>
            <a:r>
              <a:rPr lang="vi-VN" b="1" baseline="0" dirty="0" smtClean="0">
                <a:latin typeface="Times New Roman"/>
              </a:rPr>
              <a:t>otajstava Kristova života, </a:t>
            </a:r>
            <a:endParaRPr lang="hr-HR" b="1" baseline="0" dirty="0" smtClean="0">
              <a:latin typeface="Times New Roman"/>
            </a:endParaRPr>
          </a:p>
          <a:p>
            <a:pPr algn="ctr">
              <a:buNone/>
            </a:pPr>
            <a:r>
              <a:rPr lang="vi-VN" b="1" baseline="0" dirty="0" smtClean="0">
                <a:latin typeface="Times New Roman"/>
              </a:rPr>
              <a:t>morate prikazati sebe kao prisutne </a:t>
            </a:r>
            <a:endParaRPr lang="hr-HR" b="1" baseline="0" dirty="0" smtClean="0">
              <a:latin typeface="Times New Roman"/>
            </a:endParaRPr>
          </a:p>
          <a:p>
            <a:pPr algn="ctr">
              <a:buNone/>
            </a:pPr>
            <a:r>
              <a:rPr lang="vi-VN" b="1" baseline="0" dirty="0" smtClean="0">
                <a:latin typeface="Times New Roman"/>
              </a:rPr>
              <a:t>onome što je rečeno ili učinjeno </a:t>
            </a:r>
            <a:endParaRPr lang="hr-HR" b="1" baseline="0" dirty="0" smtClean="0">
              <a:latin typeface="Times New Roman"/>
            </a:endParaRPr>
          </a:p>
          <a:p>
            <a:pPr algn="ctr">
              <a:buNone/>
            </a:pPr>
            <a:r>
              <a:rPr lang="vi-VN" b="1" baseline="0" dirty="0" smtClean="0">
                <a:latin typeface="Times New Roman"/>
              </a:rPr>
              <a:t>po našem Gospodinu Isusu Kristu, </a:t>
            </a:r>
            <a:endParaRPr lang="hr-HR" b="1" baseline="0" dirty="0" smtClean="0">
              <a:latin typeface="Times New Roman"/>
            </a:endParaRPr>
          </a:p>
          <a:p>
            <a:pPr algn="ctr">
              <a:buNone/>
            </a:pPr>
            <a:r>
              <a:rPr lang="vi-VN" b="1" baseline="0" dirty="0" smtClean="0">
                <a:latin typeface="Times New Roman"/>
              </a:rPr>
              <a:t>sa svom afektivnom moći vašega uma, </a:t>
            </a:r>
            <a:endParaRPr lang="hr-HR" b="1" baseline="0" dirty="0" smtClean="0">
              <a:latin typeface="Times New Roman"/>
            </a:endParaRPr>
          </a:p>
          <a:p>
            <a:pPr algn="ctr">
              <a:buNone/>
            </a:pPr>
            <a:r>
              <a:rPr lang="vi-VN" b="1" baseline="0" dirty="0" smtClean="0">
                <a:latin typeface="Times New Roman"/>
              </a:rPr>
              <a:t>s ljubavlju i produženim ushitom </a:t>
            </a:r>
            <a:endParaRPr lang="hr-HR" b="1" baseline="0" dirty="0" smtClean="0">
              <a:latin typeface="Times New Roman"/>
            </a:endParaRPr>
          </a:p>
          <a:p>
            <a:pPr algn="ctr">
              <a:buNone/>
            </a:pPr>
            <a:r>
              <a:rPr lang="vi-VN" b="1" baseline="0" dirty="0" smtClean="0">
                <a:latin typeface="Times New Roman"/>
              </a:rPr>
              <a:t>ostavljajući po strani </a:t>
            </a:r>
            <a:endParaRPr lang="hr-HR" b="1" baseline="0" dirty="0" smtClean="0">
              <a:latin typeface="Times New Roman"/>
            </a:endParaRPr>
          </a:p>
          <a:p>
            <a:pPr algn="ctr">
              <a:buNone/>
            </a:pPr>
            <a:r>
              <a:rPr lang="vi-VN" b="1" baseline="0" dirty="0" smtClean="0">
                <a:latin typeface="Times New Roman"/>
              </a:rPr>
              <a:t>sve druge zabrinutosti i brige</a:t>
            </a:r>
            <a:r>
              <a:rPr lang="vi-VN" b="1" baseline="0" dirty="0" smtClean="0">
                <a:latin typeface="Times New Roman"/>
              </a:rPr>
              <a:t>.</a:t>
            </a:r>
            <a:r>
              <a:rPr lang="hr-HR" b="1" baseline="0" dirty="0" smtClean="0">
                <a:latin typeface="Times New Roman"/>
              </a:rPr>
              <a:t>”</a:t>
            </a:r>
            <a:endParaRPr lang="hr-HR" b="1" baseline="0" dirty="0" smtClean="0">
              <a:latin typeface="Times New Roman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jevaonica">
  <a:themeElements>
    <a:clrScheme name="Ljevaonic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Ljevaonic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Ljevaonic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432</TotalTime>
  <Words>926</Words>
  <Application>Microsoft Office PowerPoint</Application>
  <PresentationFormat>Prikaz na zaslonu (4:3)</PresentationFormat>
  <Paragraphs>223</Paragraphs>
  <Slides>28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28</vt:i4>
      </vt:variant>
    </vt:vector>
  </HeadingPairs>
  <TitlesOfParts>
    <vt:vector size="29" baseType="lpstr">
      <vt:lpstr>Ljevaonica</vt:lpstr>
      <vt:lpstr>        Kontemplacija evanđelja ili uživljavanje u prizore evanđelja </vt:lpstr>
      <vt:lpstr>Sv. Franjo Asiški (1182. – 1226.)</vt:lpstr>
      <vt:lpstr>Pučka kontemplacija evanđelja</vt:lpstr>
      <vt:lpstr>Pučka kontemplacija evanđelja</vt:lpstr>
      <vt:lpstr>Ulaženje u prizore evanđelja</vt:lpstr>
      <vt:lpstr>Ludolf Saksonski (1300. – 1378.)  autor knjige Vita Christi – Kristov život</vt:lpstr>
      <vt:lpstr>Devotio Moderna  (Moderna pobožnost)</vt:lpstr>
      <vt:lpstr>Ludolf Saksonski (1300. – 1378.)  Vita Christi</vt:lpstr>
      <vt:lpstr>Ludolf Saksonski (1300. – 1378.)  Vita Christi</vt:lpstr>
      <vt:lpstr>Ludolf Saksonski (1300. – 1378.)  Vita Christi</vt:lpstr>
      <vt:lpstr>Ludolf Saksonski (1300. – 1378.)  Vita Christi</vt:lpstr>
      <vt:lpstr>Ludolf Saksonski (1300. – 1378.)  Vita Christi</vt:lpstr>
      <vt:lpstr>Ludolf Saksonski (1300. – 1378.)  Vita Christi</vt:lpstr>
      <vt:lpstr>Injigo Lopez (1491. – 1556.)</vt:lpstr>
      <vt:lpstr>Injigo Lopez (1491. – 1556.)</vt:lpstr>
      <vt:lpstr>John Veltri D. I.  Orientations – Smjernice</vt:lpstr>
      <vt:lpstr>Kontemplacija evanđelja</vt:lpstr>
      <vt:lpstr>Meditacija </vt:lpstr>
      <vt:lpstr>Kontemplacija evanđelja</vt:lpstr>
      <vt:lpstr>Kontemplacija evanđelja</vt:lpstr>
      <vt:lpstr>Imaginacije ne znači  nešto imaginarno </vt:lpstr>
      <vt:lpstr>Imaginacija</vt:lpstr>
      <vt:lpstr>Imaginacija i razum</vt:lpstr>
      <vt:lpstr>Bez imaginacije </vt:lpstr>
      <vt:lpstr>Imaginacija ili mašta</vt:lpstr>
      <vt:lpstr>Radni opis riječi imaginacija</vt:lpstr>
      <vt:lpstr>Imaginacija – mašta</vt:lpstr>
      <vt:lpstr>Duhovne vježbe sv. Ignacija i ulaženje u prizor ili kontemplacija evanđelja</vt:lpstr>
    </vt:vector>
  </TitlesOfParts>
  <Company>Injigo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Kutak za pratitelje Časopis Injigo br. 3.</dc:title>
  <dc:creator>Injigo11</dc:creator>
  <cp:lastModifiedBy>Marica</cp:lastModifiedBy>
  <cp:revision>33</cp:revision>
  <dcterms:created xsi:type="dcterms:W3CDTF">2015-12-12T14:00:18Z</dcterms:created>
  <dcterms:modified xsi:type="dcterms:W3CDTF">2019-10-28T19:57:49Z</dcterms:modified>
</cp:coreProperties>
</file>